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1.xml" ContentType="application/vnd.openxmlformats-officedocument.drawingml.chartshapes+xml"/>
  <Override PartName="/ppt/notesSlides/notesSlide1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307" r:id="rId4"/>
    <p:sldId id="305" r:id="rId5"/>
    <p:sldId id="306" r:id="rId6"/>
    <p:sldId id="293" r:id="rId7"/>
    <p:sldId id="301" r:id="rId8"/>
    <p:sldId id="308" r:id="rId9"/>
    <p:sldId id="310" r:id="rId10"/>
    <p:sldId id="309" r:id="rId11"/>
    <p:sldId id="317" r:id="rId12"/>
    <p:sldId id="302" r:id="rId13"/>
    <p:sldId id="323" r:id="rId14"/>
    <p:sldId id="322" r:id="rId15"/>
    <p:sldId id="313" r:id="rId16"/>
    <p:sldId id="314" r:id="rId17"/>
    <p:sldId id="316" r:id="rId18"/>
    <p:sldId id="318" r:id="rId19"/>
    <p:sldId id="321" r:id="rId20"/>
    <p:sldId id="291" r:id="rId21"/>
    <p:sldId id="304" r:id="rId22"/>
    <p:sldId id="311" r:id="rId23"/>
    <p:sldId id="312" r:id="rId24"/>
    <p:sldId id="299" r:id="rId25"/>
    <p:sldId id="300" r:id="rId26"/>
    <p:sldId id="294" r:id="rId27"/>
    <p:sldId id="285" r:id="rId28"/>
    <p:sldId id="287" r:id="rId29"/>
    <p:sldId id="288" r:id="rId30"/>
    <p:sldId id="292" r:id="rId31"/>
    <p:sldId id="259" r:id="rId32"/>
    <p:sldId id="260" r:id="rId33"/>
    <p:sldId id="261" r:id="rId34"/>
    <p:sldId id="262" r:id="rId35"/>
    <p:sldId id="263" r:id="rId36"/>
    <p:sldId id="264" r:id="rId37"/>
    <p:sldId id="265" r:id="rId38"/>
    <p:sldId id="266" r:id="rId39"/>
    <p:sldId id="267" r:id="rId40"/>
    <p:sldId id="268" r:id="rId41"/>
    <p:sldId id="270" r:id="rId42"/>
    <p:sldId id="271" r:id="rId43"/>
    <p:sldId id="272" r:id="rId44"/>
    <p:sldId id="273" r:id="rId45"/>
    <p:sldId id="274" r:id="rId46"/>
    <p:sldId id="319" r:id="rId47"/>
    <p:sldId id="275" r:id="rId48"/>
    <p:sldId id="276" r:id="rId49"/>
    <p:sldId id="277" r:id="rId50"/>
    <p:sldId id="278" r:id="rId51"/>
    <p:sldId id="279" r:id="rId52"/>
    <p:sldId id="280" r:id="rId53"/>
    <p:sldId id="281" r:id="rId54"/>
  </p:sldIdLst>
  <p:sldSz cx="18288000" cy="10287000"/>
  <p:notesSz cx="6858000" cy="9144000"/>
  <p:embeddedFontLs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HK Grotesk" panose="00000500000000000000" pitchFamily="50" charset="0"/>
      <p:regular r:id="rId60"/>
      <p:bold r:id="rId61"/>
      <p:italic r:id="rId62"/>
      <p:boldItalic r:id="rId63"/>
    </p:embeddedFont>
    <p:embeddedFont>
      <p:font typeface="HK Grotesk Light" panose="00000400000000000000" pitchFamily="50" charset="0"/>
      <p:regular r:id="rId64"/>
    </p:embeddedFont>
    <p:embeddedFont>
      <p:font typeface="Inter Bold" panose="020B0604020202020204" charset="0"/>
      <p:regular r:id="rId6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C74"/>
    <a:srgbClr val="F69240"/>
    <a:srgbClr val="1D2B42"/>
    <a:srgbClr val="384559"/>
    <a:srgbClr val="1F3B73"/>
    <a:srgbClr val="FFFFFF"/>
    <a:srgbClr val="616B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6" d="100"/>
          <a:sy n="76" d="100"/>
        </p:scale>
        <p:origin x="47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1" i="0" u="none" strike="noStrike" kern="1200" baseline="0">
                <a:solidFill>
                  <a:srgbClr val="002060"/>
                </a:solidFill>
                <a:latin typeface="HK Grotesk Light" panose="020B0604020202020204" charset="0"/>
                <a:ea typeface="+mn-ea"/>
                <a:cs typeface="+mn-cs"/>
              </a:defRPr>
            </a:pPr>
            <a:r>
              <a:rPr lang="en-US"/>
              <a:t>Number of Service Transactions &amp; Unique Customers per Mileage Category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1" i="0" u="none" strike="noStrike" kern="1200" baseline="0">
              <a:solidFill>
                <a:srgbClr val="002060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7632205690440659E-2"/>
          <c:y val="7.3960304551221254E-2"/>
          <c:w val="0.84382837505261998"/>
          <c:h val="0.7930662768281251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Transactions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1206</c:v>
                </c:pt>
                <c:pt idx="1">
                  <c:v>1713</c:v>
                </c:pt>
                <c:pt idx="2">
                  <c:v>2862</c:v>
                </c:pt>
                <c:pt idx="3">
                  <c:v>3525</c:v>
                </c:pt>
                <c:pt idx="4">
                  <c:v>4040</c:v>
                </c:pt>
                <c:pt idx="5">
                  <c:v>3411</c:v>
                </c:pt>
                <c:pt idx="6">
                  <c:v>3310</c:v>
                </c:pt>
                <c:pt idx="7">
                  <c:v>2983</c:v>
                </c:pt>
                <c:pt idx="8">
                  <c:v>2080</c:v>
                </c:pt>
                <c:pt idx="9">
                  <c:v>2114</c:v>
                </c:pt>
                <c:pt idx="10">
                  <c:v>2090</c:v>
                </c:pt>
                <c:pt idx="11">
                  <c:v>1483</c:v>
                </c:pt>
                <c:pt idx="12">
                  <c:v>1065</c:v>
                </c:pt>
                <c:pt idx="13">
                  <c:v>841</c:v>
                </c:pt>
                <c:pt idx="14">
                  <c:v>788</c:v>
                </c:pt>
                <c:pt idx="15">
                  <c:v>722</c:v>
                </c:pt>
                <c:pt idx="16">
                  <c:v>481</c:v>
                </c:pt>
                <c:pt idx="17">
                  <c:v>520</c:v>
                </c:pt>
                <c:pt idx="18">
                  <c:v>383</c:v>
                </c:pt>
                <c:pt idx="19">
                  <c:v>330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B9F-44C8-8295-0C6A0FF8B1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dropLines>
        <c:marker val="1"/>
        <c:smooth val="0"/>
        <c:axId val="286078520"/>
        <c:axId val="286072248"/>
      </c:line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Number of Cars being Serviced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97</c:v>
                </c:pt>
                <c:pt idx="1">
                  <c:v>296</c:v>
                </c:pt>
                <c:pt idx="2">
                  <c:v>450</c:v>
                </c:pt>
                <c:pt idx="3">
                  <c:v>536</c:v>
                </c:pt>
                <c:pt idx="4">
                  <c:v>591</c:v>
                </c:pt>
                <c:pt idx="5">
                  <c:v>532</c:v>
                </c:pt>
                <c:pt idx="6">
                  <c:v>499</c:v>
                </c:pt>
                <c:pt idx="7">
                  <c:v>423</c:v>
                </c:pt>
                <c:pt idx="8">
                  <c:v>339</c:v>
                </c:pt>
                <c:pt idx="9">
                  <c:v>302</c:v>
                </c:pt>
                <c:pt idx="10">
                  <c:v>304</c:v>
                </c:pt>
                <c:pt idx="11">
                  <c:v>218</c:v>
                </c:pt>
                <c:pt idx="12">
                  <c:v>173</c:v>
                </c:pt>
                <c:pt idx="13">
                  <c:v>133</c:v>
                </c:pt>
                <c:pt idx="14">
                  <c:v>133</c:v>
                </c:pt>
                <c:pt idx="15">
                  <c:v>113</c:v>
                </c:pt>
                <c:pt idx="16">
                  <c:v>82</c:v>
                </c:pt>
                <c:pt idx="17">
                  <c:v>72</c:v>
                </c:pt>
                <c:pt idx="18">
                  <c:v>62</c:v>
                </c:pt>
                <c:pt idx="19">
                  <c:v>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5CD-4196-8766-B92193024F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dropLines>
        <c:marker val="1"/>
        <c:smooth val="0"/>
        <c:axId val="411741560"/>
        <c:axId val="411740384"/>
      </c:lineChart>
      <c:catAx>
        <c:axId val="286078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002060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/>
                  <a:t>Mileage Category</a:t>
                </a:r>
              </a:p>
            </c:rich>
          </c:tx>
          <c:layout>
            <c:manualLayout>
              <c:xMode val="edge"/>
              <c:yMode val="edge"/>
              <c:x val="0.44963400025817229"/>
              <c:y val="0.9377257264209993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rgbClr val="002060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02060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286072248"/>
        <c:crosses val="autoZero"/>
        <c:auto val="1"/>
        <c:lblAlgn val="ctr"/>
        <c:lblOffset val="100"/>
        <c:noMultiLvlLbl val="0"/>
      </c:catAx>
      <c:valAx>
        <c:axId val="286072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rgbClr val="002060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b="1"/>
                  <a:t>Number of Transactions</a:t>
                </a:r>
              </a:p>
            </c:rich>
          </c:tx>
          <c:layout>
            <c:manualLayout>
              <c:xMode val="edge"/>
              <c:yMode val="edge"/>
              <c:x val="9.7736539764088359E-3"/>
              <c:y val="0.3561015846095594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rgbClr val="002060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02060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286078520"/>
        <c:crosses val="autoZero"/>
        <c:crossBetween val="between"/>
      </c:valAx>
      <c:valAx>
        <c:axId val="411740384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rgbClr val="002060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b="1"/>
                  <a:t>Number of Cars Serviced</a:t>
                </a:r>
              </a:p>
            </c:rich>
          </c:tx>
          <c:layout>
            <c:manualLayout>
              <c:xMode val="edge"/>
              <c:yMode val="edge"/>
              <c:x val="0.96178569719889162"/>
              <c:y val="0.3568573949261653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rgbClr val="002060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02060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411741560"/>
        <c:crosses val="max"/>
        <c:crossBetween val="between"/>
      </c:valAx>
      <c:catAx>
        <c:axId val="4117415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117403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9660822486138285"/>
          <c:y val="0.43287326548806099"/>
          <c:w val="0.22161316714424517"/>
          <c:h val="8.141379775044929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rgbClr val="002060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rgbClr val="002060"/>
          </a:solidFill>
          <a:latin typeface="HK Grotesk Light" panose="020B0604020202020204" charset="0"/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r>
              <a:rPr lang="en-US" b="1" dirty="0">
                <a:solidFill>
                  <a:srgbClr val="1D2B42"/>
                </a:solidFill>
              </a:rPr>
              <a:t>Cluster</a:t>
            </a:r>
            <a:r>
              <a:rPr lang="en-US" b="1" baseline="0" dirty="0">
                <a:solidFill>
                  <a:srgbClr val="1D2B42"/>
                </a:solidFill>
              </a:rPr>
              <a:t> 2 </a:t>
            </a:r>
            <a:r>
              <a:rPr lang="en-US" b="1" dirty="0">
                <a:solidFill>
                  <a:srgbClr val="1D2B42"/>
                </a:solidFill>
              </a:rPr>
              <a:t>Service Categories</a:t>
            </a:r>
            <a:r>
              <a:rPr lang="en-US" b="1" baseline="0" dirty="0">
                <a:solidFill>
                  <a:srgbClr val="1D2B42"/>
                </a:solidFill>
              </a:rPr>
              <a:t> Proportion in the Dataset</a:t>
            </a:r>
            <a:endParaRPr lang="en-US" b="1" dirty="0">
              <a:solidFill>
                <a:srgbClr val="1D2B42"/>
              </a:solidFill>
            </a:endParaRPr>
          </a:p>
        </c:rich>
      </c:tx>
      <c:layout>
        <c:manualLayout>
          <c:xMode val="edge"/>
          <c:yMode val="edge"/>
          <c:x val="0.2466062652567664"/>
          <c:y val="1.5624975409167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rgbClr val="1D2B42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45584870290778601"/>
          <c:y val="9.539999565627541E-2"/>
          <c:w val="0.5189050420252842"/>
          <c:h val="0.7820506283134670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hade val="51000"/>
                    <a:satMod val="130000"/>
                  </a:schemeClr>
                </a:gs>
                <a:gs pos="80000">
                  <a:schemeClr val="accent6">
                    <a:shade val="93000"/>
                    <a:satMod val="130000"/>
                  </a:schemeClr>
                </a:gs>
                <a:gs pos="100000">
                  <a:schemeClr val="accent6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Complete Vehicle Inspection</c:v>
                </c:pt>
                <c:pt idx="1">
                  <c:v>Transmission &amp; Clutch</c:v>
                </c:pt>
                <c:pt idx="2">
                  <c:v>Engine</c:v>
                </c:pt>
                <c:pt idx="3">
                  <c:v>HVAC (Heating, Ventilation &amp; Air Conditioning)</c:v>
                </c:pt>
                <c:pt idx="4">
                  <c:v>Brakes</c:v>
                </c:pt>
                <c:pt idx="5">
                  <c:v>Major Preventive Maintenance Service</c:v>
                </c:pt>
                <c:pt idx="6">
                  <c:v>Change Oil</c:v>
                </c:pt>
                <c:pt idx="7">
                  <c:v>Minor Preventive Maintenance Service</c:v>
                </c:pt>
              </c:strCache>
            </c:strRef>
          </c:cat>
          <c:val>
            <c:numRef>
              <c:f>Sheet1!$B$2:$B$9</c:f>
              <c:numCache>
                <c:formatCode>0%</c:formatCode>
                <c:ptCount val="8"/>
                <c:pt idx="0">
                  <c:v>4.1621999999999999E-2</c:v>
                </c:pt>
                <c:pt idx="1">
                  <c:v>4.5545000000000002E-2</c:v>
                </c:pt>
                <c:pt idx="2">
                  <c:v>4.6852999999999999E-2</c:v>
                </c:pt>
                <c:pt idx="3">
                  <c:v>4.8225999999999998E-2</c:v>
                </c:pt>
                <c:pt idx="4">
                  <c:v>7.9908000000000007E-2</c:v>
                </c:pt>
                <c:pt idx="5">
                  <c:v>0.130521</c:v>
                </c:pt>
                <c:pt idx="6">
                  <c:v>0.136439</c:v>
                </c:pt>
                <c:pt idx="7">
                  <c:v>0.28984799999999999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07-49AE-8EE5-786386BDB5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288707792"/>
        <c:axId val="288704656"/>
      </c:barChart>
      <c:catAx>
        <c:axId val="28870779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b="1" dirty="0"/>
                  <a:t>Service</a:t>
                </a:r>
                <a:r>
                  <a:rPr lang="en-US" sz="1400" b="1" baseline="0" dirty="0"/>
                  <a:t> Category</a:t>
                </a:r>
              </a:p>
            </c:rich>
          </c:tx>
          <c:layout>
            <c:manualLayout>
              <c:xMode val="edge"/>
              <c:yMode val="edge"/>
              <c:x val="2.1874029375829041E-2"/>
              <c:y val="0.3675549583458844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288704656"/>
        <c:crosses val="autoZero"/>
        <c:auto val="1"/>
        <c:lblAlgn val="ctr"/>
        <c:lblOffset val="100"/>
        <c:noMultiLvlLbl val="0"/>
      </c:catAx>
      <c:valAx>
        <c:axId val="2887046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dirty="0"/>
                  <a:t>%</a:t>
                </a:r>
                <a:r>
                  <a:rPr lang="en-US" sz="1400" baseline="0" dirty="0"/>
                  <a:t> Contribution</a:t>
                </a:r>
              </a:p>
            </c:rich>
          </c:tx>
          <c:layout>
            <c:manualLayout>
              <c:xMode val="edge"/>
              <c:yMode val="edge"/>
              <c:x val="0.49019745297631234"/>
              <c:y val="0.9500042128796810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2887077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1D2B42"/>
          </a:solidFill>
          <a:latin typeface="HK Grotesk Light" panose="020B0604020202020204" charset="0"/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96" b="0" i="0" u="none" strike="noStrike" kern="1200" spc="0" baseline="0">
                <a:solidFill>
                  <a:schemeClr val="tx2"/>
                </a:solidFill>
                <a:latin typeface="HK Grotesk Light" panose="00000400000000000000" pitchFamily="50" charset="0"/>
                <a:ea typeface="+mn-ea"/>
                <a:cs typeface="+mn-cs"/>
              </a:defRPr>
            </a:pPr>
            <a:r>
              <a:rPr lang="en-US">
                <a:solidFill>
                  <a:schemeClr val="tx2"/>
                </a:solidFill>
              </a:rPr>
              <a:t>Mileage 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96" b="0" i="0" u="none" strike="noStrike" kern="1200" spc="0" baseline="0">
              <a:solidFill>
                <a:schemeClr val="tx2"/>
              </a:solidFill>
              <a:latin typeface="HK Grotesk Light" panose="00000400000000000000" pitchFamily="50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Mileage Category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0" i="0" u="none" strike="noStrike" kern="1200" baseline="0">
                    <a:solidFill>
                      <a:schemeClr val="tx2">
                        <a:lumMod val="75000"/>
                      </a:schemeClr>
                    </a:solidFill>
                    <a:latin typeface="HK Grotesk Light" panose="00000400000000000000" pitchFamily="50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Sheet1!$A$2:$A$22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Sheet1!$B$2:$B$22</c:f>
              <c:numCache>
                <c:formatCode>General</c:formatCode>
                <c:ptCount val="21"/>
                <c:pt idx="0">
                  <c:v>97</c:v>
                </c:pt>
                <c:pt idx="1">
                  <c:v>296</c:v>
                </c:pt>
                <c:pt idx="2">
                  <c:v>450</c:v>
                </c:pt>
                <c:pt idx="3">
                  <c:v>536</c:v>
                </c:pt>
                <c:pt idx="4">
                  <c:v>591</c:v>
                </c:pt>
                <c:pt idx="5">
                  <c:v>532</c:v>
                </c:pt>
                <c:pt idx="6">
                  <c:v>499</c:v>
                </c:pt>
                <c:pt idx="7">
                  <c:v>423</c:v>
                </c:pt>
                <c:pt idx="8">
                  <c:v>339</c:v>
                </c:pt>
                <c:pt idx="9">
                  <c:v>302</c:v>
                </c:pt>
                <c:pt idx="10">
                  <c:v>304</c:v>
                </c:pt>
                <c:pt idx="11">
                  <c:v>218</c:v>
                </c:pt>
                <c:pt idx="12">
                  <c:v>173</c:v>
                </c:pt>
                <c:pt idx="13">
                  <c:v>133</c:v>
                </c:pt>
                <c:pt idx="14">
                  <c:v>133</c:v>
                </c:pt>
                <c:pt idx="15">
                  <c:v>113</c:v>
                </c:pt>
                <c:pt idx="16">
                  <c:v>82</c:v>
                </c:pt>
                <c:pt idx="17">
                  <c:v>72</c:v>
                </c:pt>
                <c:pt idx="18">
                  <c:v>62</c:v>
                </c:pt>
                <c:pt idx="19">
                  <c:v>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D2-4FC9-BEEA-8EDB8B36492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032822704"/>
        <c:axId val="2032812720"/>
      </c:barChart>
      <c:catAx>
        <c:axId val="2032822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30" b="0" i="0" u="none" strike="noStrike" kern="1200" baseline="0">
                <a:solidFill>
                  <a:schemeClr val="tx2"/>
                </a:solidFill>
                <a:latin typeface="HK Grotesk Light" panose="00000400000000000000" pitchFamily="50" charset="0"/>
                <a:ea typeface="+mn-ea"/>
                <a:cs typeface="+mn-cs"/>
              </a:defRPr>
            </a:pPr>
            <a:endParaRPr lang="en-US"/>
          </a:p>
        </c:txPr>
        <c:crossAx val="2032812720"/>
        <c:crosses val="autoZero"/>
        <c:auto val="1"/>
        <c:lblAlgn val="ctr"/>
        <c:lblOffset val="100"/>
        <c:noMultiLvlLbl val="0"/>
      </c:catAx>
      <c:valAx>
        <c:axId val="2032812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30" b="0" i="0" u="none" strike="noStrike" kern="1200" baseline="0">
                <a:solidFill>
                  <a:schemeClr val="tx2"/>
                </a:solidFill>
                <a:latin typeface="HK Grotesk Light" panose="00000400000000000000" pitchFamily="50" charset="0"/>
                <a:ea typeface="+mn-ea"/>
                <a:cs typeface="+mn-cs"/>
              </a:defRPr>
            </a:pPr>
            <a:endParaRPr lang="en-US"/>
          </a:p>
        </c:txPr>
        <c:crossAx val="2032822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30" b="0" i="0" u="none" strike="noStrike" kern="1200" baseline="0">
              <a:solidFill>
                <a:schemeClr val="tx2"/>
              </a:solidFill>
              <a:latin typeface="HK Grotesk Light" panose="00000400000000000000" pitchFamily="50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330">
          <a:solidFill>
            <a:schemeClr val="tx2">
              <a:lumMod val="75000"/>
            </a:schemeClr>
          </a:solidFill>
          <a:latin typeface="HK Grotesk Light" panose="00000400000000000000" pitchFamily="50" charset="0"/>
        </a:defRPr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r>
              <a:rPr lang="en-US" sz="2000" dirty="0"/>
              <a:t>Car Repair</a:t>
            </a:r>
            <a:r>
              <a:rPr lang="en-US" sz="2000" baseline="0" dirty="0"/>
              <a:t> and Maintenance Weekly Pattern</a:t>
            </a:r>
            <a:endParaRPr lang="en-US" sz="2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rgbClr val="1D2B42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50998121560211"/>
          <c:y val="9.224224901574804E-2"/>
          <c:w val="0.89385857398384683"/>
          <c:h val="0.777724980493589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dLbl>
              <c:idx val="4"/>
              <c:layout>
                <c:manualLayout>
                  <c:x val="-3.1935900659792113E-2"/>
                  <c:y val="-2.541328902131769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D0C-47DD-BFE6-0DB6D43F3D93}"/>
                </c:ext>
              </c:extLst>
            </c:dLbl>
            <c:dLbl>
              <c:idx val="6"/>
              <c:layout>
                <c:manualLayout>
                  <c:x val="-5.01282101885938E-3"/>
                  <c:y val="-2.155839862996595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D0C-47DD-BFE6-0DB6D43F3D9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Thursday</c:v>
                </c:pt>
                <c:pt idx="4">
                  <c:v>Friday</c:v>
                </c:pt>
                <c:pt idx="5">
                  <c:v>Saturday</c:v>
                </c:pt>
                <c:pt idx="6">
                  <c:v>Sunday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5958</c:v>
                </c:pt>
                <c:pt idx="1">
                  <c:v>6186</c:v>
                </c:pt>
                <c:pt idx="2">
                  <c:v>6022</c:v>
                </c:pt>
                <c:pt idx="3">
                  <c:v>5758</c:v>
                </c:pt>
                <c:pt idx="4">
                  <c:v>6246</c:v>
                </c:pt>
                <c:pt idx="5">
                  <c:v>7539</c:v>
                </c:pt>
                <c:pt idx="6">
                  <c:v>2778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D0C-47DD-BFE6-0DB6D43F3D93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355831432"/>
        <c:axId val="355832608"/>
      </c:lineChart>
      <c:catAx>
        <c:axId val="3558314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dirty="0"/>
                  <a:t>Day</a:t>
                </a:r>
              </a:p>
            </c:rich>
          </c:tx>
          <c:layout>
            <c:manualLayout>
              <c:xMode val="edge"/>
              <c:yMode val="edge"/>
              <c:x val="0.51568933128299321"/>
              <c:y val="0.9335690950659829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355832608"/>
        <c:crosses val="autoZero"/>
        <c:auto val="1"/>
        <c:lblAlgn val="ctr"/>
        <c:lblOffset val="100"/>
        <c:noMultiLvlLbl val="0"/>
      </c:catAx>
      <c:valAx>
        <c:axId val="355832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dirty="0"/>
                  <a:t>Total</a:t>
                </a:r>
                <a:r>
                  <a:rPr lang="en-US" sz="1400" baseline="0" dirty="0"/>
                  <a:t> Number of Transactions</a:t>
                </a:r>
                <a:endParaRPr lang="en-US" sz="1400" dirty="0"/>
              </a:p>
            </c:rich>
          </c:tx>
          <c:layout>
            <c:manualLayout>
              <c:xMode val="edge"/>
              <c:yMode val="edge"/>
              <c:x val="1.8193621864892168E-2"/>
              <c:y val="0.3285398631331790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355831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1D2B42"/>
          </a:solidFill>
          <a:latin typeface="HK Grotesk Light" panose="020B0604020202020204" charset="0"/>
        </a:defRPr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r>
              <a:rPr lang="en-US" sz="2000" dirty="0"/>
              <a:t>Car Repair</a:t>
            </a:r>
            <a:r>
              <a:rPr lang="en-US" sz="2000" baseline="0" dirty="0"/>
              <a:t> and Maintenance Hourly Pattern</a:t>
            </a:r>
            <a:endParaRPr lang="en-US" sz="2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rgbClr val="1D2B42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50998121560211"/>
          <c:y val="9.224224901574804E-2"/>
          <c:w val="0.89385857398384683"/>
          <c:h val="0.777724980493589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dLbl>
              <c:idx val="4"/>
              <c:layout>
                <c:manualLayout>
                  <c:x val="-3.1935900659792113E-2"/>
                  <c:y val="-2.541328902131769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D0C-47DD-BFE6-0DB6D43F3D93}"/>
                </c:ext>
              </c:extLst>
            </c:dLbl>
            <c:dLbl>
              <c:idx val="6"/>
              <c:layout>
                <c:manualLayout>
                  <c:x val="-2.4477558526118218E-2"/>
                  <c:y val="-3.890540539104903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D0C-47DD-BFE6-0DB6D43F3D93}"/>
                </c:ext>
              </c:extLst>
            </c:dLbl>
            <c:dLbl>
              <c:idx val="7"/>
              <c:layout>
                <c:manualLayout>
                  <c:x val="-3.9607739870848889E-2"/>
                  <c:y val="-5.432496695645642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CF9B-4918-956C-14096D5C8FE8}"/>
                </c:ext>
              </c:extLst>
            </c:dLbl>
            <c:dLbl>
              <c:idx val="8"/>
              <c:layout>
                <c:manualLayout>
                  <c:x val="-4.8552316086395438E-2"/>
                  <c:y val="-2.926817941266950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F9B-4918-956C-14096D5C8FE8}"/>
                </c:ext>
              </c:extLst>
            </c:dLbl>
            <c:dLbl>
              <c:idx val="10"/>
              <c:layout>
                <c:manualLayout>
                  <c:x val="-1.559677908661217E-2"/>
                  <c:y val="-4.276029578240088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F9B-4918-956C-14096D5C8FE8}"/>
                </c:ext>
              </c:extLst>
            </c:dLbl>
            <c:dLbl>
              <c:idx val="11"/>
              <c:layout>
                <c:manualLayout>
                  <c:x val="7.4087598337797033E-3"/>
                  <c:y val="-2.34858438256418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F9B-4918-956C-14096D5C8FE8}"/>
                </c:ext>
              </c:extLst>
            </c:dLbl>
            <c:dLbl>
              <c:idx val="12"/>
              <c:layout>
                <c:manualLayout>
                  <c:x val="-2.6654503769805139E-2"/>
                  <c:y val="2.855517645760766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F9B-4918-956C-14096D5C8FE8}"/>
                </c:ext>
              </c:extLst>
            </c:dLbl>
            <c:dLbl>
              <c:idx val="15"/>
              <c:layout>
                <c:manualLayout>
                  <c:x val="-3.5401463245155139E-3"/>
                  <c:y val="-2.734073421699360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F9B-4918-956C-14096D5C8FE8}"/>
                </c:ext>
              </c:extLst>
            </c:dLbl>
            <c:dLbl>
              <c:idx val="16"/>
              <c:layout>
                <c:manualLayout>
                  <c:x val="-4.7566914532149729E-3"/>
                  <c:y val="-2.734073421699360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F9B-4918-956C-14096D5C8FE8}"/>
                </c:ext>
              </c:extLst>
            </c:dLbl>
            <c:dLbl>
              <c:idx val="17"/>
              <c:layout>
                <c:manualLayout>
                  <c:x val="-4.7566914532148835E-3"/>
                  <c:y val="-3.31230698040212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F9B-4918-956C-14096D5C8FE8}"/>
                </c:ext>
              </c:extLst>
            </c:dLbl>
            <c:dLbl>
              <c:idx val="18"/>
              <c:layout>
                <c:manualLayout>
                  <c:x val="-6.7829575246620998E-4"/>
                  <c:y val="-2.734073421699360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F9B-4918-956C-14096D5C8FE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Sheet1!$A$2:$A$25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25</c:v>
                </c:pt>
                <c:pt idx="1">
                  <c:v>8</c:v>
                </c:pt>
                <c:pt idx="2">
                  <c:v>30</c:v>
                </c:pt>
                <c:pt idx="3">
                  <c:v>16</c:v>
                </c:pt>
                <c:pt idx="4">
                  <c:v>6</c:v>
                </c:pt>
                <c:pt idx="5">
                  <c:v>1</c:v>
                </c:pt>
                <c:pt idx="6">
                  <c:v>14</c:v>
                </c:pt>
                <c:pt idx="7">
                  <c:v>235</c:v>
                </c:pt>
                <c:pt idx="8">
                  <c:v>4100</c:v>
                </c:pt>
                <c:pt idx="9">
                  <c:v>6600</c:v>
                </c:pt>
                <c:pt idx="10">
                  <c:v>5254</c:v>
                </c:pt>
                <c:pt idx="11">
                  <c:v>4591</c:v>
                </c:pt>
                <c:pt idx="12">
                  <c:v>3287</c:v>
                </c:pt>
                <c:pt idx="13">
                  <c:v>3848</c:v>
                </c:pt>
                <c:pt idx="14">
                  <c:v>3932</c:v>
                </c:pt>
                <c:pt idx="15">
                  <c:v>3289</c:v>
                </c:pt>
                <c:pt idx="16">
                  <c:v>2679</c:v>
                </c:pt>
                <c:pt idx="17">
                  <c:v>1672</c:v>
                </c:pt>
                <c:pt idx="18">
                  <c:v>687</c:v>
                </c:pt>
                <c:pt idx="19">
                  <c:v>151</c:v>
                </c:pt>
                <c:pt idx="20">
                  <c:v>29</c:v>
                </c:pt>
                <c:pt idx="21">
                  <c:v>6</c:v>
                </c:pt>
                <c:pt idx="22">
                  <c:v>10</c:v>
                </c:pt>
                <c:pt idx="23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D0C-47DD-BFE6-0DB6D43F3D93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356565616"/>
        <c:axId val="356563656"/>
      </c:lineChart>
      <c:catAx>
        <c:axId val="3565656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dirty="0"/>
                  <a:t>Hour</a:t>
                </a:r>
              </a:p>
            </c:rich>
          </c:tx>
          <c:layout>
            <c:manualLayout>
              <c:xMode val="edge"/>
              <c:yMode val="edge"/>
              <c:x val="0.51568933128299321"/>
              <c:y val="0.9335690950659829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356563656"/>
        <c:crosses val="autoZero"/>
        <c:auto val="1"/>
        <c:lblAlgn val="ctr"/>
        <c:lblOffset val="100"/>
        <c:noMultiLvlLbl val="0"/>
      </c:catAx>
      <c:valAx>
        <c:axId val="356563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dirty="0"/>
                  <a:t>Total</a:t>
                </a:r>
                <a:r>
                  <a:rPr lang="en-US" sz="1400" baseline="0" dirty="0"/>
                  <a:t> Number of Transactions</a:t>
                </a:r>
                <a:endParaRPr lang="en-US" sz="1400" dirty="0"/>
              </a:p>
            </c:rich>
          </c:tx>
          <c:layout>
            <c:manualLayout>
              <c:xMode val="edge"/>
              <c:yMode val="edge"/>
              <c:x val="1.8193621864892168E-2"/>
              <c:y val="0.3285398631331790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356565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1D2B42"/>
          </a:solidFill>
          <a:latin typeface="HK Grotesk Light" panose="020B0604020202020204" charset="0"/>
        </a:defRPr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r>
              <a:rPr lang="en-US" sz="2000" dirty="0"/>
              <a:t>Car Repair</a:t>
            </a:r>
            <a:r>
              <a:rPr lang="en-US" sz="2000" baseline="0" dirty="0"/>
              <a:t> &amp; Maintenance Transactions per Month</a:t>
            </a:r>
            <a:endParaRPr lang="en-US" sz="2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rgbClr val="1D2B42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50998121560211"/>
          <c:y val="9.224224901574804E-2"/>
          <c:w val="0.87605677887222366"/>
          <c:h val="0.777724980493589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dLbl>
              <c:idx val="1"/>
              <c:layout>
                <c:manualLayout>
                  <c:x val="-6.9124353936364244E-3"/>
                  <c:y val="-4.46877409780767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8EA-4B0A-A0AA-ABC72DB19F5F}"/>
                </c:ext>
              </c:extLst>
            </c:dLbl>
            <c:dLbl>
              <c:idx val="3"/>
              <c:layout>
                <c:manualLayout>
                  <c:x val="-1.6269369936629835E-2"/>
                  <c:y val="-6.781708332618761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8EA-4B0A-A0AA-ABC72DB19F5F}"/>
                </c:ext>
              </c:extLst>
            </c:dLbl>
            <c:dLbl>
              <c:idx val="4"/>
              <c:layout>
                <c:manualLayout>
                  <c:x val="-3.1935900659792113E-2"/>
                  <c:y val="-2.541328902131769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D0C-47DD-BFE6-0DB6D43F3D93}"/>
                </c:ext>
              </c:extLst>
            </c:dLbl>
            <c:dLbl>
              <c:idx val="5"/>
              <c:layout>
                <c:manualLayout>
                  <c:x val="-4.3170556747735934E-2"/>
                  <c:y val="-3.69779601953732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8EA-4B0A-A0AA-ABC72DB19F5F}"/>
                </c:ext>
              </c:extLst>
            </c:dLbl>
            <c:dLbl>
              <c:idx val="6"/>
              <c:layout>
                <c:manualLayout>
                  <c:x val="-5.01282101885938E-3"/>
                  <c:y val="-2.155839862996595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D0C-47DD-BFE6-0DB6D43F3D93}"/>
                </c:ext>
              </c:extLst>
            </c:dLbl>
            <c:dLbl>
              <c:idx val="7"/>
              <c:layout>
                <c:manualLayout>
                  <c:x val="-2.0947837208126582E-2"/>
                  <c:y val="-6.203474773915997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8EA-4B0A-A0AA-ABC72DB19F5F}"/>
                </c:ext>
              </c:extLst>
            </c:dLbl>
            <c:dLbl>
              <c:idx val="8"/>
              <c:layout>
                <c:manualLayout>
                  <c:x val="-4.8552316086395438E-2"/>
                  <c:y val="-2.926817941266950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F9B-4918-956C-14096D5C8FE8}"/>
                </c:ext>
              </c:extLst>
            </c:dLbl>
            <c:dLbl>
              <c:idx val="10"/>
              <c:layout>
                <c:manualLayout>
                  <c:x val="-1.559677908661217E-2"/>
                  <c:y val="-4.276029578240088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F9B-4918-956C-14096D5C8FE8}"/>
                </c:ext>
              </c:extLst>
            </c:dLbl>
            <c:dLbl>
              <c:idx val="11"/>
              <c:layout>
                <c:manualLayout>
                  <c:x val="7.4087598337797033E-3"/>
                  <c:y val="-2.34858438256418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F9B-4918-956C-14096D5C8FE8}"/>
                </c:ext>
              </c:extLst>
            </c:dLbl>
            <c:dLbl>
              <c:idx val="12"/>
              <c:layout>
                <c:manualLayout>
                  <c:x val="-2.6654503769805139E-2"/>
                  <c:y val="2.855517645760766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F9B-4918-956C-14096D5C8FE8}"/>
                </c:ext>
              </c:extLst>
            </c:dLbl>
            <c:dLbl>
              <c:idx val="15"/>
              <c:layout>
                <c:manualLayout>
                  <c:x val="-3.5401463245155139E-3"/>
                  <c:y val="-2.734073421699360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F9B-4918-956C-14096D5C8FE8}"/>
                </c:ext>
              </c:extLst>
            </c:dLbl>
            <c:dLbl>
              <c:idx val="16"/>
              <c:layout>
                <c:manualLayout>
                  <c:x val="-4.7566914532149729E-3"/>
                  <c:y val="-2.734073421699360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F9B-4918-956C-14096D5C8FE8}"/>
                </c:ext>
              </c:extLst>
            </c:dLbl>
            <c:dLbl>
              <c:idx val="17"/>
              <c:layout>
                <c:manualLayout>
                  <c:x val="-4.7566914532148835E-3"/>
                  <c:y val="-3.31230698040212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F9B-4918-956C-14096D5C8FE8}"/>
                </c:ext>
              </c:extLst>
            </c:dLbl>
            <c:dLbl>
              <c:idx val="18"/>
              <c:layout>
                <c:manualLayout>
                  <c:x val="-6.7829575246620998E-4"/>
                  <c:y val="-2.734073421699360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F9B-4918-956C-14096D5C8FE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5362</c:v>
                </c:pt>
                <c:pt idx="1">
                  <c:v>3850</c:v>
                </c:pt>
                <c:pt idx="2">
                  <c:v>3695</c:v>
                </c:pt>
                <c:pt idx="3">
                  <c:v>1789</c:v>
                </c:pt>
                <c:pt idx="4">
                  <c:v>2699</c:v>
                </c:pt>
                <c:pt idx="5">
                  <c:v>2761</c:v>
                </c:pt>
                <c:pt idx="6">
                  <c:v>4000</c:v>
                </c:pt>
                <c:pt idx="7">
                  <c:v>3006</c:v>
                </c:pt>
                <c:pt idx="8">
                  <c:v>3162</c:v>
                </c:pt>
                <c:pt idx="9">
                  <c:v>3394</c:v>
                </c:pt>
                <c:pt idx="10">
                  <c:v>3402</c:v>
                </c:pt>
                <c:pt idx="11">
                  <c:v>3367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D0C-47DD-BFE6-0DB6D43F3D93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356562480"/>
        <c:axId val="355833000"/>
      </c:lineChart>
      <c:catAx>
        <c:axId val="3565624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dirty="0"/>
                  <a:t>Month</a:t>
                </a:r>
              </a:p>
            </c:rich>
          </c:tx>
          <c:layout>
            <c:manualLayout>
              <c:xMode val="edge"/>
              <c:yMode val="edge"/>
              <c:x val="0.51568933128299321"/>
              <c:y val="0.9335690950659829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355833000"/>
        <c:crosses val="autoZero"/>
        <c:auto val="1"/>
        <c:lblAlgn val="ctr"/>
        <c:lblOffset val="100"/>
        <c:tickMarkSkip val="2"/>
        <c:noMultiLvlLbl val="0"/>
      </c:catAx>
      <c:valAx>
        <c:axId val="355833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baseline="0" dirty="0"/>
                  <a:t>Total Number of Transactions</a:t>
                </a:r>
                <a:endParaRPr lang="en-US" sz="1400" dirty="0"/>
              </a:p>
            </c:rich>
          </c:tx>
          <c:layout>
            <c:manualLayout>
              <c:xMode val="edge"/>
              <c:yMode val="edge"/>
              <c:x val="1.8193621864892168E-2"/>
              <c:y val="0.3285398631331790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3565624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1D2B42"/>
          </a:solidFill>
          <a:latin typeface="HK Grotesk Light" panose="020B060402020202020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rgbClr val="1D2B42"/>
                </a:solidFill>
                <a:latin typeface="HK Grotesk Light" panose="00000400000000000000" pitchFamily="50" charset="0"/>
                <a:ea typeface="+mn-ea"/>
                <a:cs typeface="+mn-cs"/>
              </a:defRPr>
            </a:pPr>
            <a:r>
              <a:rPr lang="en-US" sz="1600" dirty="0"/>
              <a:t>Top 10 Car Make with the Most</a:t>
            </a:r>
            <a:r>
              <a:rPr lang="en-US" sz="1600" baseline="0" dirty="0"/>
              <a:t> </a:t>
            </a:r>
            <a:r>
              <a:rPr lang="en-US" sz="1600" dirty="0"/>
              <a:t>Number of Transactions</a:t>
            </a:r>
          </a:p>
        </c:rich>
      </c:tx>
      <c:layout>
        <c:manualLayout>
          <c:xMode val="edge"/>
          <c:yMode val="edge"/>
          <c:x val="0.22728594736468752"/>
          <c:y val="3.233684993599079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rgbClr val="1D2B42"/>
              </a:solidFill>
              <a:latin typeface="HK Grotesk Light" panose="00000400000000000000" pitchFamily="50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286859522994409"/>
          <c:y val="7.6848934492658741E-2"/>
          <c:w val="0.81494541443189161"/>
          <c:h val="0.8087495861689554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Unique Car Make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Pt>
            <c:idx val="9"/>
            <c:invertIfNegative val="0"/>
            <c:bubble3D val="0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611-4A8D-A878-3D2ECF0925C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500" b="1" i="0" u="none" strike="noStrike" kern="1200" baseline="0">
                    <a:solidFill>
                      <a:srgbClr val="1D2B42"/>
                    </a:solidFill>
                    <a:latin typeface="HK Grotesk Light" panose="00000400000000000000" pitchFamily="50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Suzuki</c:v>
                </c:pt>
                <c:pt idx="1">
                  <c:v>Isuzu</c:v>
                </c:pt>
                <c:pt idx="2">
                  <c:v>Mazda</c:v>
                </c:pt>
                <c:pt idx="3">
                  <c:v>Nissan</c:v>
                </c:pt>
                <c:pt idx="4">
                  <c:v>Chevrolet</c:v>
                </c:pt>
                <c:pt idx="5">
                  <c:v>Hyundai</c:v>
                </c:pt>
                <c:pt idx="6">
                  <c:v>Ford</c:v>
                </c:pt>
                <c:pt idx="7">
                  <c:v>Honda</c:v>
                </c:pt>
                <c:pt idx="8">
                  <c:v>Mitsubishi</c:v>
                </c:pt>
                <c:pt idx="9">
                  <c:v>Toyota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116</c:v>
                </c:pt>
                <c:pt idx="1">
                  <c:v>130</c:v>
                </c:pt>
                <c:pt idx="2">
                  <c:v>146</c:v>
                </c:pt>
                <c:pt idx="3">
                  <c:v>178</c:v>
                </c:pt>
                <c:pt idx="4">
                  <c:v>202</c:v>
                </c:pt>
                <c:pt idx="5">
                  <c:v>496</c:v>
                </c:pt>
                <c:pt idx="6">
                  <c:v>605</c:v>
                </c:pt>
                <c:pt idx="7">
                  <c:v>658</c:v>
                </c:pt>
                <c:pt idx="8">
                  <c:v>846</c:v>
                </c:pt>
                <c:pt idx="9">
                  <c:v>2093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65-4868-A738-8BBF20F7F7D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Number of Transactions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hade val="51000"/>
                    <a:satMod val="130000"/>
                  </a:schemeClr>
                </a:gs>
                <a:gs pos="80000">
                  <a:schemeClr val="accent3">
                    <a:shade val="93000"/>
                    <a:satMod val="130000"/>
                  </a:schemeClr>
                </a:gs>
                <a:gs pos="100000">
                  <a:schemeClr val="accent3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00" b="1" i="0" u="none" strike="noStrike" kern="1200" baseline="0">
                    <a:solidFill>
                      <a:srgbClr val="1D2B42"/>
                    </a:solidFill>
                    <a:latin typeface="HK Grotesk Light" panose="00000400000000000000" pitchFamily="50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Suzuki</c:v>
                </c:pt>
                <c:pt idx="1">
                  <c:v>Isuzu</c:v>
                </c:pt>
                <c:pt idx="2">
                  <c:v>Mazda</c:v>
                </c:pt>
                <c:pt idx="3">
                  <c:v>Nissan</c:v>
                </c:pt>
                <c:pt idx="4">
                  <c:v>Chevrolet</c:v>
                </c:pt>
                <c:pt idx="5">
                  <c:v>Hyundai</c:v>
                </c:pt>
                <c:pt idx="6">
                  <c:v>Ford</c:v>
                </c:pt>
                <c:pt idx="7">
                  <c:v>Honda</c:v>
                </c:pt>
                <c:pt idx="8">
                  <c:v>Mitsubishi</c:v>
                </c:pt>
                <c:pt idx="9">
                  <c:v>Toyota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821</c:v>
                </c:pt>
                <c:pt idx="1">
                  <c:v>996</c:v>
                </c:pt>
                <c:pt idx="2">
                  <c:v>1023</c:v>
                </c:pt>
                <c:pt idx="3">
                  <c:v>1085</c:v>
                </c:pt>
                <c:pt idx="4">
                  <c:v>1229</c:v>
                </c:pt>
                <c:pt idx="5">
                  <c:v>3611</c:v>
                </c:pt>
                <c:pt idx="6">
                  <c:v>4194</c:v>
                </c:pt>
                <c:pt idx="7">
                  <c:v>4816</c:v>
                </c:pt>
                <c:pt idx="8">
                  <c:v>6371</c:v>
                </c:pt>
                <c:pt idx="9">
                  <c:v>14870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01F-4C29-81C2-8A6744AF51C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582954864"/>
        <c:axId val="582955256"/>
      </c:barChart>
      <c:catAx>
        <c:axId val="58295486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500" b="1" i="0" u="none" strike="noStrike" kern="1200" baseline="0">
                    <a:solidFill>
                      <a:srgbClr val="1D2B42"/>
                    </a:solidFill>
                    <a:latin typeface="HK Grotesk Light" panose="00000400000000000000" pitchFamily="50" charset="0"/>
                    <a:ea typeface="+mn-ea"/>
                    <a:cs typeface="+mn-cs"/>
                  </a:defRPr>
                </a:pPr>
                <a:r>
                  <a:rPr lang="en-US" sz="1500"/>
                  <a:t>Car Make</a:t>
                </a:r>
              </a:p>
            </c:rich>
          </c:tx>
          <c:layout>
            <c:manualLayout>
              <c:xMode val="edge"/>
              <c:yMode val="edge"/>
              <c:x val="4.1174920702479753E-3"/>
              <c:y val="0.4381092148786621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500" b="1" i="0" u="none" strike="noStrike" kern="1200" baseline="0">
                  <a:solidFill>
                    <a:srgbClr val="1D2B42"/>
                  </a:solidFill>
                  <a:latin typeface="HK Grotesk Light" panose="00000400000000000000" pitchFamily="50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1" i="0" u="none" strike="noStrike" kern="1200" baseline="0">
                <a:solidFill>
                  <a:srgbClr val="1D2B42"/>
                </a:solidFill>
                <a:latin typeface="HK Grotesk Light" panose="00000400000000000000" pitchFamily="50" charset="0"/>
                <a:ea typeface="+mn-ea"/>
                <a:cs typeface="+mn-cs"/>
              </a:defRPr>
            </a:pPr>
            <a:endParaRPr lang="en-US"/>
          </a:p>
        </c:txPr>
        <c:crossAx val="582955256"/>
        <c:crosses val="autoZero"/>
        <c:auto val="1"/>
        <c:lblAlgn val="ctr"/>
        <c:lblOffset val="100"/>
        <c:noMultiLvlLbl val="0"/>
      </c:catAx>
      <c:valAx>
        <c:axId val="5829552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rgbClr val="1D2B42"/>
                    </a:solidFill>
                    <a:latin typeface="HK Grotesk Light" panose="00000400000000000000" pitchFamily="50" charset="0"/>
                    <a:ea typeface="+mn-ea"/>
                    <a:cs typeface="+mn-cs"/>
                  </a:defRPr>
                </a:pPr>
                <a:r>
                  <a:rPr lang="en-US" sz="1600"/>
                  <a:t>Number of Transactions</a:t>
                </a:r>
              </a:p>
            </c:rich>
          </c:tx>
          <c:layout>
            <c:manualLayout>
              <c:xMode val="edge"/>
              <c:yMode val="edge"/>
              <c:x val="0.44788627772879741"/>
              <c:y val="0.9438606883515264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rgbClr val="1D2B42"/>
                  </a:solidFill>
                  <a:latin typeface="HK Grotesk Light" panose="00000400000000000000" pitchFamily="50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rgbClr val="1D2B42"/>
                </a:solidFill>
                <a:latin typeface="HK Grotesk Light" panose="00000400000000000000" pitchFamily="50" charset="0"/>
                <a:ea typeface="+mn-ea"/>
                <a:cs typeface="+mn-cs"/>
              </a:defRPr>
            </a:pPr>
            <a:endParaRPr lang="en-US"/>
          </a:p>
        </c:txPr>
        <c:crossAx val="582954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rgbClr val="1D2B42"/>
              </a:solidFill>
              <a:latin typeface="HK Grotesk Light" panose="00000400000000000000" pitchFamily="50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1">
          <a:solidFill>
            <a:srgbClr val="1D2B42"/>
          </a:solidFill>
          <a:latin typeface="HK Grotesk Light" panose="00000400000000000000" pitchFamily="50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rgbClr val="384559"/>
                </a:solidFill>
                <a:latin typeface="HK Grotesk Light" panose="020B0604020202020204" charset="0"/>
                <a:ea typeface="+mn-ea"/>
                <a:cs typeface="+mn-cs"/>
              </a:defRPr>
            </a:pPr>
            <a:r>
              <a:rPr lang="en-US">
                <a:solidFill>
                  <a:srgbClr val="384559"/>
                </a:solidFill>
              </a:rPr>
              <a:t>Average Repair and Maintenance Cost per Car Make</a:t>
            </a:r>
          </a:p>
        </c:rich>
      </c:tx>
      <c:layout>
        <c:manualLayout>
          <c:xMode val="edge"/>
          <c:yMode val="edge"/>
          <c:x val="0.2329438487778811"/>
          <c:y val="2.56186532346924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rgbClr val="384559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hade val="51000"/>
                    <a:satMod val="130000"/>
                  </a:schemeClr>
                </a:gs>
                <a:gs pos="80000">
                  <a:schemeClr val="accent6">
                    <a:shade val="93000"/>
                    <a:satMod val="130000"/>
                  </a:schemeClr>
                </a:gs>
                <a:gs pos="100000">
                  <a:schemeClr val="accent6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500" b="1" i="0" u="none" strike="noStrike" kern="1200" baseline="0">
                    <a:solidFill>
                      <a:srgbClr val="384559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Suzuki</c:v>
                </c:pt>
                <c:pt idx="1">
                  <c:v>Honda</c:v>
                </c:pt>
                <c:pt idx="2">
                  <c:v>Mitsubishi</c:v>
                </c:pt>
                <c:pt idx="3">
                  <c:v>Mazda</c:v>
                </c:pt>
                <c:pt idx="4">
                  <c:v>Isuzu</c:v>
                </c:pt>
                <c:pt idx="5">
                  <c:v>Toyota</c:v>
                </c:pt>
                <c:pt idx="6">
                  <c:v>Hyundai</c:v>
                </c:pt>
                <c:pt idx="7">
                  <c:v>Nissan</c:v>
                </c:pt>
                <c:pt idx="8">
                  <c:v>Chevrolet</c:v>
                </c:pt>
                <c:pt idx="9">
                  <c:v>Ford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933.26</c:v>
                </c:pt>
                <c:pt idx="1">
                  <c:v>1273.29</c:v>
                </c:pt>
                <c:pt idx="2">
                  <c:v>1348.1</c:v>
                </c:pt>
                <c:pt idx="3">
                  <c:v>1711.84</c:v>
                </c:pt>
                <c:pt idx="4">
                  <c:v>1650.71</c:v>
                </c:pt>
                <c:pt idx="5">
                  <c:v>1846.21</c:v>
                </c:pt>
                <c:pt idx="6">
                  <c:v>1986.69</c:v>
                </c:pt>
                <c:pt idx="7">
                  <c:v>2098.67</c:v>
                </c:pt>
                <c:pt idx="8">
                  <c:v>2249.3200000000002</c:v>
                </c:pt>
                <c:pt idx="9">
                  <c:v>2252.67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07-49AE-8EE5-786386BDB5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288707792"/>
        <c:axId val="288704656"/>
      </c:barChart>
      <c:catAx>
        <c:axId val="28870779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rgbClr val="384559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600" b="1" dirty="0">
                    <a:solidFill>
                      <a:srgbClr val="384559"/>
                    </a:solidFill>
                  </a:rPr>
                  <a:t>Car Make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rgbClr val="384559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384559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288704656"/>
        <c:crosses val="autoZero"/>
        <c:auto val="1"/>
        <c:lblAlgn val="ctr"/>
        <c:lblOffset val="100"/>
        <c:noMultiLvlLbl val="0"/>
      </c:catAx>
      <c:valAx>
        <c:axId val="2887046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rgbClr val="384559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rgbClr val="384559"/>
                    </a:solidFill>
                  </a:rPr>
                  <a:t>Service Cost (Philippine</a:t>
                </a:r>
                <a:r>
                  <a:rPr lang="en-US" sz="1600" baseline="0" dirty="0">
                    <a:solidFill>
                      <a:srgbClr val="384559"/>
                    </a:solidFill>
                  </a:rPr>
                  <a:t> Peso)</a:t>
                </a:r>
                <a:endParaRPr lang="en-US" sz="1600" dirty="0">
                  <a:solidFill>
                    <a:srgbClr val="384559"/>
                  </a:solidFill>
                </a:endParaRPr>
              </a:p>
            </c:rich>
          </c:tx>
          <c:layout>
            <c:manualLayout>
              <c:xMode val="edge"/>
              <c:yMode val="edge"/>
              <c:x val="0.49019745297631234"/>
              <c:y val="0.9500042128796810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rgbClr val="384559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384559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2887077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1D2B42"/>
          </a:solidFill>
          <a:latin typeface="HK Grotesk Light" panose="020B060402020202020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rgbClr val="384559"/>
                </a:solidFill>
                <a:latin typeface="HK Grotesk Light" panose="020B0604020202020204" charset="0"/>
                <a:ea typeface="+mn-ea"/>
                <a:cs typeface="+mn-cs"/>
              </a:defRPr>
            </a:pPr>
            <a:r>
              <a:rPr lang="en-US" dirty="0">
                <a:solidFill>
                  <a:srgbClr val="384559"/>
                </a:solidFill>
              </a:rPr>
              <a:t>Most Popular Car</a:t>
            </a:r>
            <a:r>
              <a:rPr lang="en-US" baseline="0" dirty="0">
                <a:solidFill>
                  <a:srgbClr val="384559"/>
                </a:solidFill>
              </a:rPr>
              <a:t> Repair &amp; Maintenance Services</a:t>
            </a:r>
            <a:endParaRPr lang="en-US" dirty="0">
              <a:solidFill>
                <a:srgbClr val="384559"/>
              </a:solidFill>
            </a:endParaRPr>
          </a:p>
        </c:rich>
      </c:tx>
      <c:layout>
        <c:manualLayout>
          <c:xMode val="edge"/>
          <c:yMode val="edge"/>
          <c:x val="0.27596768968025814"/>
          <c:y val="7.8638683897773176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rgbClr val="384559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5824488744872887"/>
          <c:y val="8.9744112946761143E-2"/>
          <c:w val="0.69544064018779184"/>
          <c:h val="0.7924297888299879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hade val="51000"/>
                    <a:satMod val="130000"/>
                  </a:schemeClr>
                </a:gs>
                <a:gs pos="80000">
                  <a:schemeClr val="accent6">
                    <a:shade val="93000"/>
                    <a:satMod val="130000"/>
                  </a:schemeClr>
                </a:gs>
                <a:gs pos="100000">
                  <a:schemeClr val="accent6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00" b="0" i="0" u="none" strike="noStrike" kern="1200" baseline="0">
                    <a:solidFill>
                      <a:schemeClr val="tx2">
                        <a:lumMod val="75000"/>
                      </a:schemeClr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Drive Train</c:v>
                </c:pt>
                <c:pt idx="1">
                  <c:v>Batteries</c:v>
                </c:pt>
                <c:pt idx="2">
                  <c:v>Accessories</c:v>
                </c:pt>
                <c:pt idx="3">
                  <c:v>Driveability</c:v>
                </c:pt>
                <c:pt idx="4">
                  <c:v>Electrical Components</c:v>
                </c:pt>
                <c:pt idx="5">
                  <c:v>Tires &amp; Wheels</c:v>
                </c:pt>
                <c:pt idx="6">
                  <c:v>Cooling System</c:v>
                </c:pt>
                <c:pt idx="7">
                  <c:v>HVAC</c:v>
                </c:pt>
                <c:pt idx="8">
                  <c:v>Transmission &amp; Clutch</c:v>
                </c:pt>
                <c:pt idx="9">
                  <c:v>Engine</c:v>
                </c:pt>
                <c:pt idx="10">
                  <c:v>Brakes</c:v>
                </c:pt>
                <c:pt idx="11">
                  <c:v>Steering &amp; Suspension</c:v>
                </c:pt>
                <c:pt idx="12">
                  <c:v>Oil, Lube, PMS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104</c:v>
                </c:pt>
                <c:pt idx="1">
                  <c:v>132</c:v>
                </c:pt>
                <c:pt idx="2">
                  <c:v>147</c:v>
                </c:pt>
                <c:pt idx="3">
                  <c:v>324</c:v>
                </c:pt>
                <c:pt idx="4">
                  <c:v>336</c:v>
                </c:pt>
                <c:pt idx="5">
                  <c:v>372</c:v>
                </c:pt>
                <c:pt idx="6">
                  <c:v>397</c:v>
                </c:pt>
                <c:pt idx="7">
                  <c:v>531</c:v>
                </c:pt>
                <c:pt idx="8">
                  <c:v>607</c:v>
                </c:pt>
                <c:pt idx="9">
                  <c:v>648</c:v>
                </c:pt>
                <c:pt idx="10">
                  <c:v>719</c:v>
                </c:pt>
                <c:pt idx="11">
                  <c:v>1081</c:v>
                </c:pt>
                <c:pt idx="12">
                  <c:v>10147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07-49AE-8EE5-786386BDB5E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582955648"/>
        <c:axId val="582957216"/>
      </c:barChart>
      <c:catAx>
        <c:axId val="58295564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rgbClr val="384559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600" b="1" dirty="0">
                    <a:solidFill>
                      <a:srgbClr val="384559"/>
                    </a:solidFill>
                  </a:rPr>
                  <a:t>Service Category</a:t>
                </a:r>
              </a:p>
            </c:rich>
          </c:tx>
          <c:layout>
            <c:manualLayout>
              <c:xMode val="edge"/>
              <c:yMode val="edge"/>
              <c:x val="7.9598247378700766E-3"/>
              <c:y val="0.3400657061120030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rgbClr val="384559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rgbClr val="384559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582957216"/>
        <c:crosses val="autoZero"/>
        <c:auto val="1"/>
        <c:lblAlgn val="ctr"/>
        <c:lblOffset val="100"/>
        <c:noMultiLvlLbl val="0"/>
      </c:catAx>
      <c:valAx>
        <c:axId val="5829572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600" baseline="0" dirty="0"/>
                  <a:t>Number of Transactions</a:t>
                </a:r>
                <a:endParaRPr lang="en-US" sz="1600" dirty="0"/>
              </a:p>
            </c:rich>
          </c:tx>
          <c:layout>
            <c:manualLayout>
              <c:xMode val="edge"/>
              <c:yMode val="edge"/>
              <c:x val="0.45496689321608019"/>
              <c:y val="0.948014851780601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rgbClr val="384559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582955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1D2B42"/>
          </a:solidFill>
          <a:latin typeface="HK Grotesk Light" panose="020B0604020202020204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1" i="0" u="none" strike="noStrike" kern="1200" baseline="0">
                <a:solidFill>
                  <a:srgbClr val="1F3B73"/>
                </a:solidFill>
                <a:latin typeface="HK Grotesk Light" panose="020B0604020202020204" charset="0"/>
                <a:ea typeface="+mn-ea"/>
                <a:cs typeface="+mn-cs"/>
              </a:defRPr>
            </a:pPr>
            <a:r>
              <a:rPr lang="en-US"/>
              <a:t>Service Categories Cluster</a:t>
            </a:r>
          </a:p>
        </c:rich>
      </c:tx>
      <c:layout>
        <c:manualLayout>
          <c:xMode val="edge"/>
          <c:yMode val="edge"/>
          <c:x val="0.42344774055185597"/>
          <c:y val="1.7447496285789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1" i="0" u="none" strike="noStrike" kern="1200" baseline="0">
              <a:solidFill>
                <a:srgbClr val="1F3B73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43524966627328832"/>
          <c:y val="9.539999565627541E-2"/>
          <c:w val="0.54489981749824268"/>
          <c:h val="0.7820506283134670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hade val="51000"/>
                    <a:satMod val="130000"/>
                  </a:schemeClr>
                </a:gs>
                <a:gs pos="80000">
                  <a:schemeClr val="accent6">
                    <a:shade val="93000"/>
                    <a:satMod val="130000"/>
                  </a:schemeClr>
                </a:gs>
                <a:gs pos="100000">
                  <a:schemeClr val="accent6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1F3B73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Sheet1!$A$2:$A$18</c:f>
              <c:strCache>
                <c:ptCount val="17"/>
                <c:pt idx="0">
                  <c:v>Batteries</c:v>
                </c:pt>
                <c:pt idx="1">
                  <c:v>Drive Train (Final Drive, Transaxle, Differential &amp; Transfer Case)</c:v>
                </c:pt>
                <c:pt idx="2">
                  <c:v>Accessories (Gauges, Power Accessories, Vision &amp; Air Bag)</c:v>
                </c:pt>
                <c:pt idx="3">
                  <c:v>Fuel Filter / Air Filter</c:v>
                </c:pt>
                <c:pt idx="4">
                  <c:v>Driveability (Fuel, Ignition &amp; Emission Systems)</c:v>
                </c:pt>
                <c:pt idx="5">
                  <c:v>Tires &amp; Wheels</c:v>
                </c:pt>
                <c:pt idx="6">
                  <c:v>Cooling System</c:v>
                </c:pt>
                <c:pt idx="7">
                  <c:v>Engine Oil / Oil Filter</c:v>
                </c:pt>
                <c:pt idx="8">
                  <c:v>Electrical (Belts, Lighting, Starting &amp; Charging Systems)</c:v>
                </c:pt>
                <c:pt idx="9">
                  <c:v>Complete Vehicle Inspection</c:v>
                </c:pt>
                <c:pt idx="10">
                  <c:v>Transmission &amp; Clutch</c:v>
                </c:pt>
                <c:pt idx="11">
                  <c:v>Engine</c:v>
                </c:pt>
                <c:pt idx="12">
                  <c:v>HVAC (Heating, Ventilation &amp; Air Conditioning)</c:v>
                </c:pt>
                <c:pt idx="13">
                  <c:v>Brakes</c:v>
                </c:pt>
                <c:pt idx="14">
                  <c:v>Major Preventive Maintenance Service</c:v>
                </c:pt>
                <c:pt idx="15">
                  <c:v>Change Oil</c:v>
                </c:pt>
                <c:pt idx="16">
                  <c:v>Minor Preventive Maintenance Service</c:v>
                </c:pt>
              </c:strCache>
            </c:strRef>
          </c:cat>
          <c:val>
            <c:numRef>
              <c:f>Sheet1!$B$2:$B$18</c:f>
              <c:numCache>
                <c:formatCode>0%</c:formatCode>
                <c:ptCount val="17"/>
                <c:pt idx="0">
                  <c:v>6.3099999999999996E-3</c:v>
                </c:pt>
                <c:pt idx="1">
                  <c:v>6.9969999999999997E-3</c:v>
                </c:pt>
                <c:pt idx="2">
                  <c:v>1.0527999999999999E-2</c:v>
                </c:pt>
                <c:pt idx="3">
                  <c:v>1.9127000000000002E-2</c:v>
                </c:pt>
                <c:pt idx="4">
                  <c:v>2.6026000000000001E-2</c:v>
                </c:pt>
                <c:pt idx="5">
                  <c:v>2.6058999999999999E-2</c:v>
                </c:pt>
                <c:pt idx="6">
                  <c:v>2.7039000000000001E-2</c:v>
                </c:pt>
                <c:pt idx="7">
                  <c:v>2.8315E-2</c:v>
                </c:pt>
                <c:pt idx="8">
                  <c:v>3.0636E-2</c:v>
                </c:pt>
                <c:pt idx="9">
                  <c:v>4.1621999999999999E-2</c:v>
                </c:pt>
                <c:pt idx="10">
                  <c:v>4.5545000000000002E-2</c:v>
                </c:pt>
                <c:pt idx="11">
                  <c:v>4.6852999999999999E-2</c:v>
                </c:pt>
                <c:pt idx="12">
                  <c:v>4.8225999999999998E-2</c:v>
                </c:pt>
                <c:pt idx="13">
                  <c:v>7.9908000000000007E-2</c:v>
                </c:pt>
                <c:pt idx="14">
                  <c:v>0.130521</c:v>
                </c:pt>
                <c:pt idx="15">
                  <c:v>0.136439</c:v>
                </c:pt>
                <c:pt idx="16">
                  <c:v>0.28984799999999999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07-49AE-8EE5-786386BDB5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288707792"/>
        <c:axId val="288704656"/>
      </c:barChart>
      <c:catAx>
        <c:axId val="28870779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rgbClr val="1F3B73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/>
                  <a:t>Service Category</a:t>
                </a:r>
              </a:p>
            </c:rich>
          </c:tx>
          <c:layout>
            <c:manualLayout>
              <c:xMode val="edge"/>
              <c:yMode val="edge"/>
              <c:x val="1.5874019283740957E-2"/>
              <c:y val="0.3615587298319765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rgbClr val="1F3B73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1F3B73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288704656"/>
        <c:crosses val="autoZero"/>
        <c:auto val="1"/>
        <c:lblAlgn val="ctr"/>
        <c:lblOffset val="100"/>
        <c:noMultiLvlLbl val="0"/>
      </c:catAx>
      <c:valAx>
        <c:axId val="2887046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rgbClr val="1F3B73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/>
                  <a:t>% Contribution</a:t>
                </a:r>
              </a:p>
            </c:rich>
          </c:tx>
          <c:layout>
            <c:manualLayout>
              <c:xMode val="edge"/>
              <c:yMode val="edge"/>
              <c:x val="0.49019745297631234"/>
              <c:y val="0.9500042128796810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rgbClr val="1F3B73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1F3B73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2887077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rgbClr val="1F3B73"/>
          </a:solidFill>
          <a:latin typeface="HK Grotesk Light" panose="020B0604020202020204" charset="0"/>
        </a:defRPr>
      </a:pPr>
      <a:endParaRPr lang="en-US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rgbClr val="002060"/>
                </a:solidFill>
                <a:latin typeface="HK Grotesk Light" panose="020B0604020202020204" charset="0"/>
                <a:ea typeface="+mn-ea"/>
                <a:cs typeface="+mn-cs"/>
              </a:defRPr>
            </a:pPr>
            <a:r>
              <a:rPr lang="en-US" dirty="0"/>
              <a:t>Number of Service Transactions per Mileage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rgbClr val="002060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2664267335586022E-2"/>
          <c:y val="7.3960304551221254E-2"/>
          <c:w val="0.91872840504987041"/>
          <c:h val="0.7930662768281251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Oil, Lube &amp; Preventive Maintenance Service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Sheet1!$A$2:$A$22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Sheet1!$B$2:$B$22</c:f>
            </c:numRef>
          </c:val>
          <c:smooth val="0"/>
          <c:extLst>
            <c:ext xmlns:c16="http://schemas.microsoft.com/office/drawing/2014/chart" uri="{C3380CC4-5D6E-409C-BE32-E72D297353CC}">
              <c16:uniqueId val="{00000000-6B9F-44C8-8295-0C6A0FF8B1C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Minor Preventive Maintenance Service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Sheet1!$A$2:$A$22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Sheet1!$C$2:$C$22</c:f>
              <c:numCache>
                <c:formatCode>General</c:formatCode>
                <c:ptCount val="21"/>
                <c:pt idx="0">
                  <c:v>25</c:v>
                </c:pt>
                <c:pt idx="1">
                  <c:v>105</c:v>
                </c:pt>
                <c:pt idx="2">
                  <c:v>127</c:v>
                </c:pt>
                <c:pt idx="3">
                  <c:v>120</c:v>
                </c:pt>
                <c:pt idx="4">
                  <c:v>65</c:v>
                </c:pt>
                <c:pt idx="5">
                  <c:v>95</c:v>
                </c:pt>
                <c:pt idx="6">
                  <c:v>84</c:v>
                </c:pt>
                <c:pt idx="7">
                  <c:v>61</c:v>
                </c:pt>
                <c:pt idx="8">
                  <c:v>19</c:v>
                </c:pt>
                <c:pt idx="9">
                  <c:v>40</c:v>
                </c:pt>
                <c:pt idx="10">
                  <c:v>31</c:v>
                </c:pt>
                <c:pt idx="11">
                  <c:v>16</c:v>
                </c:pt>
                <c:pt idx="12">
                  <c:v>12</c:v>
                </c:pt>
                <c:pt idx="13">
                  <c:v>10</c:v>
                </c:pt>
                <c:pt idx="14">
                  <c:v>10</c:v>
                </c:pt>
                <c:pt idx="15">
                  <c:v>6</c:v>
                </c:pt>
                <c:pt idx="16">
                  <c:v>3</c:v>
                </c:pt>
                <c:pt idx="17">
                  <c:v>5</c:v>
                </c:pt>
                <c:pt idx="18">
                  <c:v>2</c:v>
                </c:pt>
                <c:pt idx="19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590-4559-B933-AD852237DD0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Change Oil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Sheet1!$A$2:$A$22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Sheet1!$D$2:$D$22</c:f>
              <c:numCache>
                <c:formatCode>General</c:formatCode>
                <c:ptCount val="21"/>
                <c:pt idx="0">
                  <c:v>25</c:v>
                </c:pt>
                <c:pt idx="1">
                  <c:v>65</c:v>
                </c:pt>
                <c:pt idx="2">
                  <c:v>69</c:v>
                </c:pt>
                <c:pt idx="3">
                  <c:v>65</c:v>
                </c:pt>
                <c:pt idx="4">
                  <c:v>55</c:v>
                </c:pt>
                <c:pt idx="5">
                  <c:v>62</c:v>
                </c:pt>
                <c:pt idx="6">
                  <c:v>44</c:v>
                </c:pt>
                <c:pt idx="7">
                  <c:v>36</c:v>
                </c:pt>
                <c:pt idx="8">
                  <c:v>34</c:v>
                </c:pt>
                <c:pt idx="9">
                  <c:v>22</c:v>
                </c:pt>
                <c:pt idx="10">
                  <c:v>24</c:v>
                </c:pt>
                <c:pt idx="11">
                  <c:v>14</c:v>
                </c:pt>
                <c:pt idx="12">
                  <c:v>20</c:v>
                </c:pt>
                <c:pt idx="13">
                  <c:v>13</c:v>
                </c:pt>
                <c:pt idx="14">
                  <c:v>9</c:v>
                </c:pt>
                <c:pt idx="15">
                  <c:v>11</c:v>
                </c:pt>
                <c:pt idx="16">
                  <c:v>11</c:v>
                </c:pt>
                <c:pt idx="17">
                  <c:v>7</c:v>
                </c:pt>
                <c:pt idx="18">
                  <c:v>5</c:v>
                </c:pt>
                <c:pt idx="19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590-4559-B933-AD852237DD0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Major Preventive Maintenance Service</c:v>
                </c:pt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Sheet1!$A$2:$A$22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Sheet1!$E$2:$E$22</c:f>
              <c:numCache>
                <c:formatCode>General</c:formatCode>
                <c:ptCount val="2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40</c:v>
                </c:pt>
                <c:pt idx="4">
                  <c:v>91</c:v>
                </c:pt>
                <c:pt idx="5">
                  <c:v>13</c:v>
                </c:pt>
                <c:pt idx="6">
                  <c:v>19</c:v>
                </c:pt>
                <c:pt idx="7">
                  <c:v>29</c:v>
                </c:pt>
                <c:pt idx="8">
                  <c:v>37</c:v>
                </c:pt>
                <c:pt idx="9">
                  <c:v>9</c:v>
                </c:pt>
                <c:pt idx="10">
                  <c:v>21</c:v>
                </c:pt>
                <c:pt idx="11">
                  <c:v>10</c:v>
                </c:pt>
                <c:pt idx="12">
                  <c:v>12</c:v>
                </c:pt>
                <c:pt idx="13">
                  <c:v>7</c:v>
                </c:pt>
                <c:pt idx="14">
                  <c:v>6</c:v>
                </c:pt>
                <c:pt idx="15">
                  <c:v>2</c:v>
                </c:pt>
                <c:pt idx="16">
                  <c:v>3</c:v>
                </c:pt>
                <c:pt idx="17">
                  <c:v>4</c:v>
                </c:pt>
                <c:pt idx="18">
                  <c:v>2</c:v>
                </c:pt>
                <c:pt idx="19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4590-4559-B933-AD852237DD0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Brakes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Sheet1!$A$2:$A$22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Sheet1!$F$2:$F$22</c:f>
              <c:numCache>
                <c:formatCode>General</c:formatCode>
                <c:ptCount val="21"/>
                <c:pt idx="0">
                  <c:v>8</c:v>
                </c:pt>
                <c:pt idx="1">
                  <c:v>21</c:v>
                </c:pt>
                <c:pt idx="2">
                  <c:v>29</c:v>
                </c:pt>
                <c:pt idx="3">
                  <c:v>51</c:v>
                </c:pt>
                <c:pt idx="4">
                  <c:v>56</c:v>
                </c:pt>
                <c:pt idx="5">
                  <c:v>53</c:v>
                </c:pt>
                <c:pt idx="6">
                  <c:v>60</c:v>
                </c:pt>
                <c:pt idx="7">
                  <c:v>34</c:v>
                </c:pt>
                <c:pt idx="8">
                  <c:v>27</c:v>
                </c:pt>
                <c:pt idx="9">
                  <c:v>36</c:v>
                </c:pt>
                <c:pt idx="10">
                  <c:v>30</c:v>
                </c:pt>
                <c:pt idx="11">
                  <c:v>25</c:v>
                </c:pt>
                <c:pt idx="12">
                  <c:v>13</c:v>
                </c:pt>
                <c:pt idx="13">
                  <c:v>5</c:v>
                </c:pt>
                <c:pt idx="14">
                  <c:v>15</c:v>
                </c:pt>
                <c:pt idx="15">
                  <c:v>11</c:v>
                </c:pt>
                <c:pt idx="16">
                  <c:v>7</c:v>
                </c:pt>
                <c:pt idx="17">
                  <c:v>4</c:v>
                </c:pt>
                <c:pt idx="18">
                  <c:v>8</c:v>
                </c:pt>
                <c:pt idx="19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4590-4559-B933-AD852237DD0A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HVAC</c:v>
                </c:pt>
              </c:strCache>
            </c:strRef>
          </c:tx>
          <c:spPr>
            <a:ln w="34925" cap="rnd">
              <a:solidFill>
                <a:schemeClr val="accent6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Sheet1!$A$2:$A$22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Sheet1!$G$2:$G$22</c:f>
              <c:numCache>
                <c:formatCode>General</c:formatCode>
                <c:ptCount val="21"/>
                <c:pt idx="0">
                  <c:v>1</c:v>
                </c:pt>
                <c:pt idx="1">
                  <c:v>2</c:v>
                </c:pt>
                <c:pt idx="2">
                  <c:v>10</c:v>
                </c:pt>
                <c:pt idx="3">
                  <c:v>22</c:v>
                </c:pt>
                <c:pt idx="4">
                  <c:v>19</c:v>
                </c:pt>
                <c:pt idx="5">
                  <c:v>19</c:v>
                </c:pt>
                <c:pt idx="6">
                  <c:v>27</c:v>
                </c:pt>
                <c:pt idx="7">
                  <c:v>22</c:v>
                </c:pt>
                <c:pt idx="8">
                  <c:v>16</c:v>
                </c:pt>
                <c:pt idx="9">
                  <c:v>19</c:v>
                </c:pt>
                <c:pt idx="10">
                  <c:v>11</c:v>
                </c:pt>
                <c:pt idx="11">
                  <c:v>7</c:v>
                </c:pt>
                <c:pt idx="12">
                  <c:v>8</c:v>
                </c:pt>
                <c:pt idx="13">
                  <c:v>8</c:v>
                </c:pt>
                <c:pt idx="14">
                  <c:v>11</c:v>
                </c:pt>
                <c:pt idx="15">
                  <c:v>6</c:v>
                </c:pt>
                <c:pt idx="16">
                  <c:v>3</c:v>
                </c:pt>
                <c:pt idx="17">
                  <c:v>6</c:v>
                </c:pt>
                <c:pt idx="18">
                  <c:v>1</c:v>
                </c:pt>
                <c:pt idx="19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4590-4559-B933-AD852237DD0A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Engine</c:v>
                </c:pt>
              </c:strCache>
            </c:strRef>
          </c:tx>
          <c:spPr>
            <a:ln w="34925" cap="rnd">
              <a:solidFill>
                <a:schemeClr val="accent1">
                  <a:lumMod val="60000"/>
                </a:schemeClr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Sheet1!$A$2:$A$22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Sheet1!$H$2:$H$22</c:f>
              <c:numCache>
                <c:formatCode>General</c:formatCode>
                <c:ptCount val="21"/>
                <c:pt idx="0">
                  <c:v>0</c:v>
                </c:pt>
                <c:pt idx="1">
                  <c:v>2</c:v>
                </c:pt>
                <c:pt idx="2">
                  <c:v>8</c:v>
                </c:pt>
                <c:pt idx="3">
                  <c:v>7</c:v>
                </c:pt>
                <c:pt idx="4">
                  <c:v>11</c:v>
                </c:pt>
                <c:pt idx="5">
                  <c:v>12</c:v>
                </c:pt>
                <c:pt idx="6">
                  <c:v>16</c:v>
                </c:pt>
                <c:pt idx="7">
                  <c:v>29</c:v>
                </c:pt>
                <c:pt idx="8">
                  <c:v>22</c:v>
                </c:pt>
                <c:pt idx="9">
                  <c:v>22</c:v>
                </c:pt>
                <c:pt idx="10">
                  <c:v>23</c:v>
                </c:pt>
                <c:pt idx="11">
                  <c:v>16</c:v>
                </c:pt>
                <c:pt idx="12">
                  <c:v>7</c:v>
                </c:pt>
                <c:pt idx="13">
                  <c:v>6</c:v>
                </c:pt>
                <c:pt idx="14">
                  <c:v>6</c:v>
                </c:pt>
                <c:pt idx="15">
                  <c:v>6</c:v>
                </c:pt>
                <c:pt idx="16">
                  <c:v>4</c:v>
                </c:pt>
                <c:pt idx="17">
                  <c:v>6</c:v>
                </c:pt>
                <c:pt idx="18">
                  <c:v>1</c:v>
                </c:pt>
                <c:pt idx="19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4590-4559-B933-AD852237DD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55834960"/>
        <c:axId val="355835352"/>
      </c:lineChart>
      <c:catAx>
        <c:axId val="3558349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002060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600" dirty="0"/>
                  <a:t>Mileage Category</a:t>
                </a:r>
              </a:p>
            </c:rich>
          </c:tx>
          <c:layout>
            <c:manualLayout>
              <c:xMode val="edge"/>
              <c:yMode val="edge"/>
              <c:x val="0.45116259611541509"/>
              <c:y val="0.9226095200888827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rgbClr val="002060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2060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355835352"/>
        <c:crosses val="autoZero"/>
        <c:auto val="1"/>
        <c:lblAlgn val="ctr"/>
        <c:lblOffset val="100"/>
        <c:noMultiLvlLbl val="0"/>
      </c:catAx>
      <c:valAx>
        <c:axId val="355835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002060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600" dirty="0"/>
                  <a:t>Number of Transactions</a:t>
                </a:r>
              </a:p>
            </c:rich>
          </c:tx>
          <c:layout>
            <c:manualLayout>
              <c:xMode val="edge"/>
              <c:yMode val="edge"/>
              <c:x val="1.3362244588951432E-2"/>
              <c:y val="0.3842554197154212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rgbClr val="002060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2060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35583496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002060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002060"/>
          </a:solidFill>
          <a:latin typeface="HK Grotesk Light" panose="020B0604020202020204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rgbClr val="002060"/>
                </a:solidFill>
                <a:latin typeface="HK Grotesk Light" panose="020B0604020202020204" charset="0"/>
                <a:ea typeface="+mn-ea"/>
                <a:cs typeface="+mn-cs"/>
              </a:defRPr>
            </a:pPr>
            <a:r>
              <a:rPr lang="en-US" dirty="0"/>
              <a:t>Number of Service Transactions per Mileage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rgbClr val="002060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2664267335586022E-2"/>
          <c:y val="7.3960304551221254E-2"/>
          <c:w val="0.91872840504987041"/>
          <c:h val="0.7930662768281251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Oil, Lube &amp; Preventive Maintenance Service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Sheet1!$A$2:$A$22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Sheet1!$B$2:$B$22</c:f>
            </c:numRef>
          </c:val>
          <c:smooth val="0"/>
          <c:extLst>
            <c:ext xmlns:c16="http://schemas.microsoft.com/office/drawing/2014/chart" uri="{C3380CC4-5D6E-409C-BE32-E72D297353CC}">
              <c16:uniqueId val="{00000000-6B9F-44C8-8295-0C6A0FF8B1C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Minor Preventive Maintenance Service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Sheet1!$A$2:$A$22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Sheet1!$C$2:$C$22</c:f>
              <c:numCache>
                <c:formatCode>General</c:formatCode>
                <c:ptCount val="21"/>
                <c:pt idx="0">
                  <c:v>25</c:v>
                </c:pt>
                <c:pt idx="1">
                  <c:v>105</c:v>
                </c:pt>
                <c:pt idx="2">
                  <c:v>127</c:v>
                </c:pt>
                <c:pt idx="3">
                  <c:v>120</c:v>
                </c:pt>
                <c:pt idx="4">
                  <c:v>65</c:v>
                </c:pt>
                <c:pt idx="5">
                  <c:v>95</c:v>
                </c:pt>
                <c:pt idx="6">
                  <c:v>84</c:v>
                </c:pt>
                <c:pt idx="7">
                  <c:v>61</c:v>
                </c:pt>
                <c:pt idx="8">
                  <c:v>19</c:v>
                </c:pt>
                <c:pt idx="9">
                  <c:v>40</c:v>
                </c:pt>
                <c:pt idx="10">
                  <c:v>31</c:v>
                </c:pt>
                <c:pt idx="11">
                  <c:v>16</c:v>
                </c:pt>
                <c:pt idx="12">
                  <c:v>12</c:v>
                </c:pt>
                <c:pt idx="13">
                  <c:v>10</c:v>
                </c:pt>
                <c:pt idx="14">
                  <c:v>10</c:v>
                </c:pt>
                <c:pt idx="15">
                  <c:v>6</c:v>
                </c:pt>
                <c:pt idx="16">
                  <c:v>3</c:v>
                </c:pt>
                <c:pt idx="17">
                  <c:v>5</c:v>
                </c:pt>
                <c:pt idx="18">
                  <c:v>2</c:v>
                </c:pt>
                <c:pt idx="19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590-4559-B933-AD852237DD0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Change Oil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Sheet1!$A$2:$A$22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Sheet1!$D$2:$D$22</c:f>
              <c:numCache>
                <c:formatCode>General</c:formatCode>
                <c:ptCount val="21"/>
                <c:pt idx="0">
                  <c:v>25</c:v>
                </c:pt>
                <c:pt idx="1">
                  <c:v>65</c:v>
                </c:pt>
                <c:pt idx="2">
                  <c:v>69</c:v>
                </c:pt>
                <c:pt idx="3">
                  <c:v>65</c:v>
                </c:pt>
                <c:pt idx="4">
                  <c:v>55</c:v>
                </c:pt>
                <c:pt idx="5">
                  <c:v>62</c:v>
                </c:pt>
                <c:pt idx="6">
                  <c:v>44</c:v>
                </c:pt>
                <c:pt idx="7">
                  <c:v>36</c:v>
                </c:pt>
                <c:pt idx="8">
                  <c:v>34</c:v>
                </c:pt>
                <c:pt idx="9">
                  <c:v>22</c:v>
                </c:pt>
                <c:pt idx="10">
                  <c:v>24</c:v>
                </c:pt>
                <c:pt idx="11">
                  <c:v>14</c:v>
                </c:pt>
                <c:pt idx="12">
                  <c:v>20</c:v>
                </c:pt>
                <c:pt idx="13">
                  <c:v>13</c:v>
                </c:pt>
                <c:pt idx="14">
                  <c:v>9</c:v>
                </c:pt>
                <c:pt idx="15">
                  <c:v>11</c:v>
                </c:pt>
                <c:pt idx="16">
                  <c:v>11</c:v>
                </c:pt>
                <c:pt idx="17">
                  <c:v>7</c:v>
                </c:pt>
                <c:pt idx="18">
                  <c:v>5</c:v>
                </c:pt>
                <c:pt idx="19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590-4559-B933-AD852237DD0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Major Preventive Maintenance Service</c:v>
                </c:pt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Sheet1!$A$2:$A$22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Sheet1!$E$2:$E$22</c:f>
              <c:numCache>
                <c:formatCode>General</c:formatCode>
                <c:ptCount val="2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40</c:v>
                </c:pt>
                <c:pt idx="4">
                  <c:v>91</c:v>
                </c:pt>
                <c:pt idx="5">
                  <c:v>13</c:v>
                </c:pt>
                <c:pt idx="6">
                  <c:v>19</c:v>
                </c:pt>
                <c:pt idx="7">
                  <c:v>29</c:v>
                </c:pt>
                <c:pt idx="8">
                  <c:v>37</c:v>
                </c:pt>
                <c:pt idx="9">
                  <c:v>9</c:v>
                </c:pt>
                <c:pt idx="10">
                  <c:v>21</c:v>
                </c:pt>
                <c:pt idx="11">
                  <c:v>10</c:v>
                </c:pt>
                <c:pt idx="12">
                  <c:v>12</c:v>
                </c:pt>
                <c:pt idx="13">
                  <c:v>7</c:v>
                </c:pt>
                <c:pt idx="14">
                  <c:v>6</c:v>
                </c:pt>
                <c:pt idx="15">
                  <c:v>2</c:v>
                </c:pt>
                <c:pt idx="16">
                  <c:v>3</c:v>
                </c:pt>
                <c:pt idx="17">
                  <c:v>4</c:v>
                </c:pt>
                <c:pt idx="18">
                  <c:v>2</c:v>
                </c:pt>
                <c:pt idx="19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4590-4559-B933-AD852237DD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55834960"/>
        <c:axId val="355835352"/>
      </c:lineChart>
      <c:catAx>
        <c:axId val="3558349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002060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600" dirty="0"/>
                  <a:t>Mileage Category</a:t>
                </a:r>
              </a:p>
            </c:rich>
          </c:tx>
          <c:layout>
            <c:manualLayout>
              <c:xMode val="edge"/>
              <c:yMode val="edge"/>
              <c:x val="0.45116259611541509"/>
              <c:y val="0.9226095200888827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rgbClr val="002060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2060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355835352"/>
        <c:crosses val="autoZero"/>
        <c:auto val="1"/>
        <c:lblAlgn val="ctr"/>
        <c:lblOffset val="100"/>
        <c:noMultiLvlLbl val="0"/>
      </c:catAx>
      <c:valAx>
        <c:axId val="355835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002060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600" dirty="0"/>
                  <a:t>Number of Transactions</a:t>
                </a:r>
              </a:p>
            </c:rich>
          </c:tx>
          <c:layout>
            <c:manualLayout>
              <c:xMode val="edge"/>
              <c:yMode val="edge"/>
              <c:x val="1.3362244588951432E-2"/>
              <c:y val="0.3842554197154212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rgbClr val="002060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2060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35583496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002060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002060"/>
          </a:solidFill>
          <a:latin typeface="HK Grotesk Light" panose="020B0604020202020204" charset="0"/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rgbClr val="002060"/>
                </a:solidFill>
                <a:latin typeface="HK Grotesk Light" panose="020B0604020202020204" charset="0"/>
                <a:ea typeface="+mn-ea"/>
                <a:cs typeface="+mn-cs"/>
              </a:defRPr>
            </a:pPr>
            <a:r>
              <a:rPr lang="en-US" dirty="0"/>
              <a:t>Number of Service Transactions per Mileage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rgbClr val="002060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2664267335586022E-2"/>
          <c:y val="7.3960304551221254E-2"/>
          <c:w val="0.91872840504987041"/>
          <c:h val="0.7930662768281251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Oil, Lube &amp; Preventive Maintenance Service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Sheet1!$B$2:$B$21</c:f>
            </c:numRef>
          </c:val>
          <c:smooth val="0"/>
          <c:extLst>
            <c:ext xmlns:c16="http://schemas.microsoft.com/office/drawing/2014/chart" uri="{C3380CC4-5D6E-409C-BE32-E72D297353CC}">
              <c16:uniqueId val="{00000000-6B9F-44C8-8295-0C6A0FF8B1C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Engine Oil / Oil Filter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</c:v>
                </c:pt>
                <c:pt idx="1">
                  <c:v>11</c:v>
                </c:pt>
                <c:pt idx="2">
                  <c:v>27</c:v>
                </c:pt>
                <c:pt idx="3">
                  <c:v>24</c:v>
                </c:pt>
                <c:pt idx="4">
                  <c:v>34</c:v>
                </c:pt>
                <c:pt idx="5">
                  <c:v>21</c:v>
                </c:pt>
                <c:pt idx="6">
                  <c:v>11</c:v>
                </c:pt>
                <c:pt idx="7">
                  <c:v>10</c:v>
                </c:pt>
                <c:pt idx="8">
                  <c:v>11</c:v>
                </c:pt>
                <c:pt idx="9">
                  <c:v>4</c:v>
                </c:pt>
                <c:pt idx="10">
                  <c:v>3</c:v>
                </c:pt>
                <c:pt idx="11">
                  <c:v>6</c:v>
                </c:pt>
                <c:pt idx="12">
                  <c:v>4</c:v>
                </c:pt>
                <c:pt idx="13">
                  <c:v>2</c:v>
                </c:pt>
                <c:pt idx="14">
                  <c:v>1</c:v>
                </c:pt>
                <c:pt idx="15">
                  <c:v>3</c:v>
                </c:pt>
                <c:pt idx="16">
                  <c:v>4</c:v>
                </c:pt>
                <c:pt idx="17">
                  <c:v>2</c:v>
                </c:pt>
                <c:pt idx="18">
                  <c:v>3</c:v>
                </c:pt>
                <c:pt idx="19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590-4559-B933-AD852237DD0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Cooling System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Sheet1!$D$2:$D$21</c:f>
              <c:numCache>
                <c:formatCode>General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4</c:v>
                </c:pt>
                <c:pt idx="3">
                  <c:v>8</c:v>
                </c:pt>
                <c:pt idx="4">
                  <c:v>19</c:v>
                </c:pt>
                <c:pt idx="5">
                  <c:v>19</c:v>
                </c:pt>
                <c:pt idx="6">
                  <c:v>14</c:v>
                </c:pt>
                <c:pt idx="7">
                  <c:v>14</c:v>
                </c:pt>
                <c:pt idx="8">
                  <c:v>8</c:v>
                </c:pt>
                <c:pt idx="9">
                  <c:v>12</c:v>
                </c:pt>
                <c:pt idx="10">
                  <c:v>11</c:v>
                </c:pt>
                <c:pt idx="11">
                  <c:v>9</c:v>
                </c:pt>
                <c:pt idx="12">
                  <c:v>9</c:v>
                </c:pt>
                <c:pt idx="13">
                  <c:v>5</c:v>
                </c:pt>
                <c:pt idx="14">
                  <c:v>7</c:v>
                </c:pt>
                <c:pt idx="15">
                  <c:v>6</c:v>
                </c:pt>
                <c:pt idx="16">
                  <c:v>6</c:v>
                </c:pt>
                <c:pt idx="17">
                  <c:v>3</c:v>
                </c:pt>
                <c:pt idx="18">
                  <c:v>3</c:v>
                </c:pt>
                <c:pt idx="19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590-4559-B933-AD852237DD0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Tires &amp; Wheels</c:v>
                </c:pt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Sheet1!$E$2:$E$21</c:f>
              <c:numCache>
                <c:formatCode>General</c:formatCode>
                <c:ptCount val="20"/>
                <c:pt idx="0">
                  <c:v>3</c:v>
                </c:pt>
                <c:pt idx="1">
                  <c:v>13</c:v>
                </c:pt>
                <c:pt idx="2">
                  <c:v>28</c:v>
                </c:pt>
                <c:pt idx="3">
                  <c:v>32</c:v>
                </c:pt>
                <c:pt idx="4">
                  <c:v>31</c:v>
                </c:pt>
                <c:pt idx="5">
                  <c:v>27</c:v>
                </c:pt>
                <c:pt idx="6">
                  <c:v>14</c:v>
                </c:pt>
                <c:pt idx="7">
                  <c:v>14</c:v>
                </c:pt>
                <c:pt idx="8">
                  <c:v>13</c:v>
                </c:pt>
                <c:pt idx="9">
                  <c:v>9</c:v>
                </c:pt>
                <c:pt idx="10">
                  <c:v>15</c:v>
                </c:pt>
                <c:pt idx="11">
                  <c:v>6</c:v>
                </c:pt>
                <c:pt idx="12">
                  <c:v>4</c:v>
                </c:pt>
                <c:pt idx="13">
                  <c:v>7</c:v>
                </c:pt>
                <c:pt idx="14">
                  <c:v>3</c:v>
                </c:pt>
                <c:pt idx="15">
                  <c:v>3</c:v>
                </c:pt>
                <c:pt idx="16">
                  <c:v>1</c:v>
                </c:pt>
                <c:pt idx="17">
                  <c:v>0</c:v>
                </c:pt>
                <c:pt idx="18">
                  <c:v>1</c:v>
                </c:pt>
                <c:pt idx="19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4590-4559-B933-AD852237DD0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Driveability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Sheet1!$F$2:$F$21</c:f>
              <c:numCache>
                <c:formatCode>General</c:formatCode>
                <c:ptCount val="20"/>
                <c:pt idx="0">
                  <c:v>5</c:v>
                </c:pt>
                <c:pt idx="1">
                  <c:v>9</c:v>
                </c:pt>
                <c:pt idx="2">
                  <c:v>13</c:v>
                </c:pt>
                <c:pt idx="3">
                  <c:v>28</c:v>
                </c:pt>
                <c:pt idx="4">
                  <c:v>25</c:v>
                </c:pt>
                <c:pt idx="5">
                  <c:v>33</c:v>
                </c:pt>
                <c:pt idx="6">
                  <c:v>24</c:v>
                </c:pt>
                <c:pt idx="7">
                  <c:v>21</c:v>
                </c:pt>
                <c:pt idx="8">
                  <c:v>13</c:v>
                </c:pt>
                <c:pt idx="9">
                  <c:v>16</c:v>
                </c:pt>
                <c:pt idx="10">
                  <c:v>11</c:v>
                </c:pt>
                <c:pt idx="11">
                  <c:v>12</c:v>
                </c:pt>
                <c:pt idx="12">
                  <c:v>6</c:v>
                </c:pt>
                <c:pt idx="13">
                  <c:v>9</c:v>
                </c:pt>
                <c:pt idx="14">
                  <c:v>4</c:v>
                </c:pt>
                <c:pt idx="15">
                  <c:v>6</c:v>
                </c:pt>
                <c:pt idx="16">
                  <c:v>3</c:v>
                </c:pt>
                <c:pt idx="17">
                  <c:v>1</c:v>
                </c:pt>
                <c:pt idx="18">
                  <c:v>3</c:v>
                </c:pt>
                <c:pt idx="19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4590-4559-B933-AD852237DD0A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Fuel / Air Filter</c:v>
                </c:pt>
              </c:strCache>
            </c:strRef>
          </c:tx>
          <c:spPr>
            <a:ln w="34925" cap="rnd">
              <a:solidFill>
                <a:schemeClr val="accent6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Sheet1!$G$2:$G$21</c:f>
              <c:numCache>
                <c:formatCode>General</c:formatCode>
                <c:ptCount val="20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5</c:v>
                </c:pt>
                <c:pt idx="4">
                  <c:v>10</c:v>
                </c:pt>
                <c:pt idx="5">
                  <c:v>5</c:v>
                </c:pt>
                <c:pt idx="6">
                  <c:v>4</c:v>
                </c:pt>
                <c:pt idx="7">
                  <c:v>11</c:v>
                </c:pt>
                <c:pt idx="8">
                  <c:v>3</c:v>
                </c:pt>
                <c:pt idx="9">
                  <c:v>1</c:v>
                </c:pt>
                <c:pt idx="10">
                  <c:v>4</c:v>
                </c:pt>
                <c:pt idx="11">
                  <c:v>1</c:v>
                </c:pt>
                <c:pt idx="12">
                  <c:v>2</c:v>
                </c:pt>
                <c:pt idx="13">
                  <c:v>1</c:v>
                </c:pt>
                <c:pt idx="14">
                  <c:v>1</c:v>
                </c:pt>
                <c:pt idx="15">
                  <c:v>0</c:v>
                </c:pt>
                <c:pt idx="16">
                  <c:v>2</c:v>
                </c:pt>
                <c:pt idx="17">
                  <c:v>0</c:v>
                </c:pt>
                <c:pt idx="18">
                  <c:v>1</c:v>
                </c:pt>
                <c:pt idx="1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4590-4559-B933-AD852237DD0A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Accessories</c:v>
                </c:pt>
              </c:strCache>
            </c:strRef>
          </c:tx>
          <c:spPr>
            <a:ln w="34925" cap="rnd">
              <a:solidFill>
                <a:schemeClr val="accent1">
                  <a:lumMod val="60000"/>
                </a:schemeClr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Sheet1!$H$2:$H$21</c:f>
              <c:numCache>
                <c:formatCode>General</c:formatCode>
                <c:ptCount val="20"/>
                <c:pt idx="0">
                  <c:v>5</c:v>
                </c:pt>
                <c:pt idx="1">
                  <c:v>2</c:v>
                </c:pt>
                <c:pt idx="2">
                  <c:v>12</c:v>
                </c:pt>
                <c:pt idx="3">
                  <c:v>6</c:v>
                </c:pt>
                <c:pt idx="4">
                  <c:v>11</c:v>
                </c:pt>
                <c:pt idx="5">
                  <c:v>9</c:v>
                </c:pt>
                <c:pt idx="6">
                  <c:v>9</c:v>
                </c:pt>
                <c:pt idx="7">
                  <c:v>9</c:v>
                </c:pt>
                <c:pt idx="8">
                  <c:v>9</c:v>
                </c:pt>
                <c:pt idx="9">
                  <c:v>4</c:v>
                </c:pt>
                <c:pt idx="10">
                  <c:v>6</c:v>
                </c:pt>
                <c:pt idx="11">
                  <c:v>9</c:v>
                </c:pt>
                <c:pt idx="12">
                  <c:v>4</c:v>
                </c:pt>
                <c:pt idx="13">
                  <c:v>0</c:v>
                </c:pt>
                <c:pt idx="14">
                  <c:v>1</c:v>
                </c:pt>
                <c:pt idx="15">
                  <c:v>3</c:v>
                </c:pt>
                <c:pt idx="16">
                  <c:v>3</c:v>
                </c:pt>
                <c:pt idx="17">
                  <c:v>1</c:v>
                </c:pt>
                <c:pt idx="18">
                  <c:v>1</c:v>
                </c:pt>
                <c:pt idx="1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4590-4559-B933-AD852237DD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55834960"/>
        <c:axId val="355835352"/>
      </c:lineChart>
      <c:catAx>
        <c:axId val="3558349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002060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600" dirty="0"/>
                  <a:t>Mileage Category</a:t>
                </a:r>
              </a:p>
            </c:rich>
          </c:tx>
          <c:layout>
            <c:manualLayout>
              <c:xMode val="edge"/>
              <c:yMode val="edge"/>
              <c:x val="0.45116259611541509"/>
              <c:y val="0.9226095200888827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rgbClr val="002060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2060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355835352"/>
        <c:crosses val="autoZero"/>
        <c:auto val="1"/>
        <c:lblAlgn val="ctr"/>
        <c:lblOffset val="100"/>
        <c:noMultiLvlLbl val="0"/>
      </c:catAx>
      <c:valAx>
        <c:axId val="355835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002060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600" dirty="0"/>
                  <a:t>Number of Transactions</a:t>
                </a:r>
              </a:p>
            </c:rich>
          </c:tx>
          <c:layout>
            <c:manualLayout>
              <c:xMode val="edge"/>
              <c:yMode val="edge"/>
              <c:x val="1.3362244588951432E-2"/>
              <c:y val="0.3842554197154212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rgbClr val="002060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2060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355834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002060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002060"/>
          </a:solidFill>
          <a:latin typeface="HK Grotesk Light" panose="020B0604020202020204" charset="0"/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r>
              <a:rPr lang="en-US" b="1" dirty="0">
                <a:solidFill>
                  <a:srgbClr val="1D2B42"/>
                </a:solidFill>
              </a:rPr>
              <a:t>Cluster</a:t>
            </a:r>
            <a:r>
              <a:rPr lang="en-US" b="1" baseline="0" dirty="0">
                <a:solidFill>
                  <a:srgbClr val="1D2B42"/>
                </a:solidFill>
              </a:rPr>
              <a:t> 1 </a:t>
            </a:r>
            <a:r>
              <a:rPr lang="en-US" b="1" dirty="0">
                <a:solidFill>
                  <a:srgbClr val="1D2B42"/>
                </a:solidFill>
              </a:rPr>
              <a:t>Service Categories</a:t>
            </a:r>
            <a:r>
              <a:rPr lang="en-US" b="1" baseline="0" dirty="0">
                <a:solidFill>
                  <a:srgbClr val="1D2B42"/>
                </a:solidFill>
              </a:rPr>
              <a:t> Proportion in the Dataset</a:t>
            </a:r>
            <a:endParaRPr lang="en-US" b="1" dirty="0">
              <a:solidFill>
                <a:srgbClr val="1D2B42"/>
              </a:solidFill>
            </a:endParaRPr>
          </a:p>
        </c:rich>
      </c:tx>
      <c:layout>
        <c:manualLayout>
          <c:xMode val="edge"/>
          <c:yMode val="edge"/>
          <c:x val="0.2466062652567664"/>
          <c:y val="1.5624975409167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rgbClr val="1D2B42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hade val="51000"/>
                    <a:satMod val="130000"/>
                  </a:schemeClr>
                </a:gs>
                <a:gs pos="80000">
                  <a:schemeClr val="accent6">
                    <a:shade val="93000"/>
                    <a:satMod val="130000"/>
                  </a:schemeClr>
                </a:gs>
                <a:gs pos="100000">
                  <a:schemeClr val="accent6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Batteries</c:v>
                </c:pt>
                <c:pt idx="1">
                  <c:v>Drive Train (Final Drive, Transaxle, Differential &amp; Transfer Case)</c:v>
                </c:pt>
                <c:pt idx="2">
                  <c:v>Accessories (Gauges, Power Accessories, Vision &amp; Air Bag)</c:v>
                </c:pt>
                <c:pt idx="3">
                  <c:v>Fuel Filter / Air Filter</c:v>
                </c:pt>
                <c:pt idx="4">
                  <c:v>Driveability (Fuel, Ignition &amp; Emission Systems)</c:v>
                </c:pt>
                <c:pt idx="5">
                  <c:v>Tires &amp; Wheels</c:v>
                </c:pt>
                <c:pt idx="6">
                  <c:v>Cooling System</c:v>
                </c:pt>
                <c:pt idx="7">
                  <c:v>Engine Oil / Oil Filter</c:v>
                </c:pt>
                <c:pt idx="8">
                  <c:v>Electrical (Belts, Lighting, Starting &amp; Charging Systems)</c:v>
                </c:pt>
              </c:strCache>
            </c:strRef>
          </c:cat>
          <c:val>
            <c:numRef>
              <c:f>Sheet1!$B$2:$B$10</c:f>
              <c:numCache>
                <c:formatCode>0%</c:formatCode>
                <c:ptCount val="9"/>
                <c:pt idx="0">
                  <c:v>6.3099999999999996E-3</c:v>
                </c:pt>
                <c:pt idx="1">
                  <c:v>6.9969999999999997E-3</c:v>
                </c:pt>
                <c:pt idx="2">
                  <c:v>1.0527999999999999E-2</c:v>
                </c:pt>
                <c:pt idx="3">
                  <c:v>1.9127000000000002E-2</c:v>
                </c:pt>
                <c:pt idx="4">
                  <c:v>2.6026000000000001E-2</c:v>
                </c:pt>
                <c:pt idx="5">
                  <c:v>2.6058999999999999E-2</c:v>
                </c:pt>
                <c:pt idx="6">
                  <c:v>2.7039000000000001E-2</c:v>
                </c:pt>
                <c:pt idx="7">
                  <c:v>2.8315E-2</c:v>
                </c:pt>
                <c:pt idx="8">
                  <c:v>3.0636E-2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07-49AE-8EE5-786386BDB5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288707792"/>
        <c:axId val="288704656"/>
      </c:barChart>
      <c:catAx>
        <c:axId val="28870779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b="1" dirty="0"/>
                  <a:t>Service</a:t>
                </a:r>
                <a:r>
                  <a:rPr lang="en-US" sz="1400" b="1" baseline="0" dirty="0"/>
                  <a:t> Category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1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288704656"/>
        <c:crosses val="autoZero"/>
        <c:auto val="1"/>
        <c:lblAlgn val="ctr"/>
        <c:lblOffset val="100"/>
        <c:noMultiLvlLbl val="0"/>
      </c:catAx>
      <c:valAx>
        <c:axId val="2887046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dirty="0"/>
                  <a:t>%</a:t>
                </a:r>
                <a:r>
                  <a:rPr lang="en-US" sz="1400" baseline="0" dirty="0"/>
                  <a:t> Contribution</a:t>
                </a:r>
              </a:p>
            </c:rich>
          </c:tx>
          <c:layout>
            <c:manualLayout>
              <c:xMode val="edge"/>
              <c:yMode val="edge"/>
              <c:x val="0.49019745297631234"/>
              <c:y val="0.9500042128796810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2887077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1D2B42"/>
          </a:solidFill>
          <a:latin typeface="HK Grotesk Light" panose="020B060402020202020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1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4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0.05171</cdr:x>
      <cdr:y>0.09115</cdr:y>
    </cdr:from>
    <cdr:to>
      <cdr:x>0.1338</cdr:x>
      <cdr:y>0.14817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214B549-B780-4F3E-937E-8E9E69C00778}"/>
            </a:ext>
          </a:extLst>
        </cdr:cNvPr>
        <cdr:cNvSpPr txBox="1"/>
      </cdr:nvSpPr>
      <cdr:spPr>
        <a:xfrm xmlns:a="http://schemas.openxmlformats.org/drawingml/2006/main">
          <a:off x="839221" y="635187"/>
          <a:ext cx="1332480" cy="39731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000" b="1" dirty="0">
              <a:solidFill>
                <a:srgbClr val="0070C0"/>
              </a:solidFill>
              <a:latin typeface="HK Grotesk" panose="00000500000000000000" pitchFamily="50" charset="0"/>
            </a:rPr>
            <a:t>Cluster 1</a:t>
          </a:r>
        </a:p>
      </cdr:txBody>
    </cdr:sp>
  </cdr:relSizeAnchor>
  <cdr:relSizeAnchor xmlns:cdr="http://schemas.openxmlformats.org/drawingml/2006/chartDrawing">
    <cdr:from>
      <cdr:x>0.05086</cdr:x>
      <cdr:y>0.52588</cdr:y>
    </cdr:from>
    <cdr:to>
      <cdr:x>0.13296</cdr:x>
      <cdr:y>0.58289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395309B1-560A-4E21-99B9-24033A2FE077}"/>
            </a:ext>
          </a:extLst>
        </cdr:cNvPr>
        <cdr:cNvSpPr txBox="1"/>
      </cdr:nvSpPr>
      <cdr:spPr>
        <a:xfrm xmlns:a="http://schemas.openxmlformats.org/drawingml/2006/main">
          <a:off x="825501" y="3664587"/>
          <a:ext cx="1332480" cy="39731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000" b="1" dirty="0">
              <a:solidFill>
                <a:srgbClr val="0070C0"/>
              </a:solidFill>
              <a:latin typeface="HK Grotesk" panose="00000500000000000000" pitchFamily="50" charset="0"/>
            </a:rPr>
            <a:t>Cluster 2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7C8677-F29E-42DA-BEFC-477EF42D0947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EB69C-24A0-4A26-B39D-C8B1725F1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842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EB69C-24A0-4A26-B39D-C8B1725F187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190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EB69C-24A0-4A26-B39D-C8B1725F187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77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image" Target="../media/image26.svg"/><Relationship Id="rId7" Type="http://schemas.openxmlformats.org/officeDocument/2006/relationships/image" Target="../media/image2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image" Target="../media/image26.svg"/><Relationship Id="rId7" Type="http://schemas.openxmlformats.org/officeDocument/2006/relationships/image" Target="../media/image2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moogparts.eu/blog/inspect-steering-suspension.html" TargetMode="External"/><Relationship Id="rId5" Type="http://schemas.openxmlformats.org/officeDocument/2006/relationships/chart" Target="../charts/chart6.xml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moogparts.eu/blog/inspect-steering-suspension.html" TargetMode="External"/><Relationship Id="rId4" Type="http://schemas.openxmlformats.org/officeDocument/2006/relationships/chart" Target="../charts/char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9.xml"/><Relationship Id="rId3" Type="http://schemas.openxmlformats.org/officeDocument/2006/relationships/image" Target="../media/image26.svg"/><Relationship Id="rId7" Type="http://schemas.openxmlformats.org/officeDocument/2006/relationships/image" Target="../media/image2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0.xml"/><Relationship Id="rId3" Type="http://schemas.openxmlformats.org/officeDocument/2006/relationships/image" Target="../media/image26.svg"/><Relationship Id="rId7" Type="http://schemas.openxmlformats.org/officeDocument/2006/relationships/image" Target="../media/image2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svg"/><Relationship Id="rId7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8.png"/><Relationship Id="rId5" Type="http://schemas.openxmlformats.org/officeDocument/2006/relationships/image" Target="../media/image26.svg"/><Relationship Id="rId10" Type="http://schemas.openxmlformats.org/officeDocument/2006/relationships/image" Target="../media/image37.png"/><Relationship Id="rId4" Type="http://schemas.openxmlformats.org/officeDocument/2006/relationships/image" Target="../media/image25.pn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1.xml"/><Relationship Id="rId3" Type="http://schemas.openxmlformats.org/officeDocument/2006/relationships/image" Target="../media/image26.svg"/><Relationship Id="rId7" Type="http://schemas.openxmlformats.org/officeDocument/2006/relationships/image" Target="../media/image2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sv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.svg"/><Relationship Id="rId7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8.svg"/><Relationship Id="rId4" Type="http://schemas.openxmlformats.org/officeDocument/2006/relationships/image" Target="../media/image49.png"/><Relationship Id="rId9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6.svg"/><Relationship Id="rId7" Type="http://schemas.openxmlformats.org/officeDocument/2006/relationships/image" Target="../media/image1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6.svg"/><Relationship Id="rId7" Type="http://schemas.openxmlformats.org/officeDocument/2006/relationships/image" Target="../media/image1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3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6.svg"/><Relationship Id="rId7" Type="http://schemas.openxmlformats.org/officeDocument/2006/relationships/image" Target="../media/image1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4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8.sv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jpeg"/><Relationship Id="rId2" Type="http://schemas.openxmlformats.org/officeDocument/2006/relationships/image" Target="../media/image1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.svg"/><Relationship Id="rId7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8.svg"/><Relationship Id="rId4" Type="http://schemas.openxmlformats.org/officeDocument/2006/relationships/image" Target="../media/image49.png"/><Relationship Id="rId9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63.jpeg"/><Relationship Id="rId4" Type="http://schemas.openxmlformats.org/officeDocument/2006/relationships/image" Target="../media/image62.jpeg"/><Relationship Id="rId9" Type="http://schemas.openxmlformats.org/officeDocument/2006/relationships/image" Target="../media/image17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66.jpeg"/><Relationship Id="rId7" Type="http://schemas.openxmlformats.org/officeDocument/2006/relationships/image" Target="../media/image25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10" Type="http://schemas.openxmlformats.org/officeDocument/2006/relationships/image" Target="../media/image17.svg"/><Relationship Id="rId4" Type="http://schemas.openxmlformats.org/officeDocument/2006/relationships/image" Target="../media/image67.jpeg"/><Relationship Id="rId9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5" Type="http://schemas.openxmlformats.org/officeDocument/2006/relationships/image" Target="../media/image17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image" Target="../media/image26.svg"/><Relationship Id="rId7" Type="http://schemas.openxmlformats.org/officeDocument/2006/relationships/image" Target="../media/image2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openxmlformats.org/officeDocument/2006/relationships/image" Target="../media/image2.svg"/><Relationship Id="rId7" Type="http://schemas.openxmlformats.org/officeDocument/2006/relationships/image" Target="../media/image17.svg"/><Relationship Id="rId12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75.svg"/><Relationship Id="rId5" Type="http://schemas.openxmlformats.org/officeDocument/2006/relationships/image" Target="../media/image26.svg"/><Relationship Id="rId10" Type="http://schemas.openxmlformats.org/officeDocument/2006/relationships/image" Target="../media/image74.png"/><Relationship Id="rId4" Type="http://schemas.openxmlformats.org/officeDocument/2006/relationships/image" Target="../media/image25.png"/><Relationship Id="rId9" Type="http://schemas.openxmlformats.org/officeDocument/2006/relationships/image" Target="../media/image73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eg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image" Target="../media/image26.svg"/><Relationship Id="rId7" Type="http://schemas.openxmlformats.org/officeDocument/2006/relationships/image" Target="../media/image2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D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765160"/>
            <a:ext cx="16230600" cy="9525"/>
          </a:xfrm>
          <a:prstGeom prst="rect">
            <a:avLst/>
          </a:prstGeom>
          <a:solidFill>
            <a:srgbClr val="D5D8DB"/>
          </a:solidFill>
        </p:spPr>
      </p:sp>
      <p:sp>
        <p:nvSpPr>
          <p:cNvPr id="4" name="TextBox 4"/>
          <p:cNvSpPr txBox="1"/>
          <p:nvPr/>
        </p:nvSpPr>
        <p:spPr>
          <a:xfrm>
            <a:off x="1028700" y="3137206"/>
            <a:ext cx="10480877" cy="486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0"/>
              </a:lnSpc>
            </a:pPr>
            <a:r>
              <a:rPr lang="en-US" sz="12000" spc="-600" dirty="0">
                <a:solidFill>
                  <a:srgbClr val="D5D8DB"/>
                </a:solidFill>
                <a:latin typeface="Inter Bold"/>
              </a:rPr>
              <a:t>Marching to the Beat </a:t>
            </a:r>
          </a:p>
          <a:p>
            <a:pPr>
              <a:lnSpc>
                <a:spcPts val="12600"/>
              </a:lnSpc>
            </a:pPr>
            <a:r>
              <a:rPr lang="en-US" sz="12000" spc="-600" dirty="0">
                <a:solidFill>
                  <a:srgbClr val="D5D8DB"/>
                </a:solidFill>
                <a:latin typeface="Inter Bold"/>
              </a:rPr>
              <a:t>of Our Brand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354256"/>
            <a:ext cx="108841" cy="21740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509577" y="9290556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9290556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pc="36" dirty="0">
                <a:solidFill>
                  <a:srgbClr val="D5D8DB"/>
                </a:solidFill>
                <a:latin typeface="HK Grotesk Light"/>
              </a:rPr>
              <a:t>01/15</a:t>
            </a:r>
            <a:endParaRPr lang="en-US" sz="1800" spc="36" dirty="0">
              <a:solidFill>
                <a:srgbClr val="D5D8DB"/>
              </a:solidFill>
              <a:latin typeface="HK Grotesk Light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1028700" y="2160570"/>
            <a:ext cx="16230600" cy="9525"/>
          </a:xfrm>
          <a:prstGeom prst="rect">
            <a:avLst/>
          </a:prstGeom>
          <a:solidFill>
            <a:srgbClr val="D5D8DB"/>
          </a:solidFill>
        </p:spPr>
      </p:sp>
      <p:grpSp>
        <p:nvGrpSpPr>
          <p:cNvPr id="11" name="Group 11"/>
          <p:cNvGrpSpPr/>
          <p:nvPr/>
        </p:nvGrpSpPr>
        <p:grpSpPr>
          <a:xfrm>
            <a:off x="12940554" y="4367260"/>
            <a:ext cx="4318746" cy="2245242"/>
            <a:chOff x="0" y="0"/>
            <a:chExt cx="5758328" cy="2993656"/>
          </a:xfrm>
        </p:grpSpPr>
        <p:sp>
          <p:nvSpPr>
            <p:cNvPr id="12" name="AutoShape 12"/>
            <p:cNvSpPr/>
            <p:nvPr/>
          </p:nvSpPr>
          <p:spPr>
            <a:xfrm>
              <a:off x="0" y="0"/>
              <a:ext cx="5758328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13" name="AutoShape 13"/>
            <p:cNvSpPr/>
            <p:nvPr/>
          </p:nvSpPr>
          <p:spPr>
            <a:xfrm>
              <a:off x="0" y="1490478"/>
              <a:ext cx="5758328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97245" y="1982352"/>
              <a:ext cx="5285547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D5D8DB"/>
                  </a:solidFill>
                  <a:latin typeface="HK Grotesk Light"/>
                </a:rPr>
                <a:t>Corporate Branding Guidelines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97245" y="491874"/>
              <a:ext cx="5285547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D5D8DB"/>
                  </a:solidFill>
                  <a:latin typeface="HK Grotesk Light"/>
                </a:rPr>
                <a:t>Audios Co. Record Studio</a:t>
              </a:r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2980956"/>
              <a:ext cx="5612883" cy="12700"/>
            </a:xfrm>
            <a:prstGeom prst="rect">
              <a:avLst/>
            </a:prstGeom>
            <a:solidFill>
              <a:srgbClr val="D5D8DB"/>
            </a:solidFill>
          </p:spPr>
        </p:sp>
      </p:grpSp>
      <p:pic>
        <p:nvPicPr>
          <p:cNvPr id="1028" name="Picture 4" descr="Eskwelabs Data for Good Scholarship | Edukasyon PH">
            <a:extLst>
              <a:ext uri="{FF2B5EF4-FFF2-40B4-BE49-F238E27FC236}">
                <a16:creationId xmlns:a16="http://schemas.microsoft.com/office/drawing/2014/main" id="{A956E5A7-B8E5-4FC7-8C97-7E893813C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723900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utoServed - Your Personal Car Maintenance Advisor">
            <a:extLst>
              <a:ext uri="{FF2B5EF4-FFF2-40B4-BE49-F238E27FC236}">
                <a16:creationId xmlns:a16="http://schemas.microsoft.com/office/drawing/2014/main" id="{7C9FF338-DA60-43E9-8658-560314E6C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710024"/>
            <a:ext cx="2286000" cy="128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20266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5" name="AutoShape 5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 err="1">
                <a:solidFill>
                  <a:srgbClr val="1D2B42"/>
                </a:solidFill>
                <a:latin typeface="Inter Bold"/>
              </a:rPr>
              <a:t>Eskwelabs</a:t>
            </a:r>
            <a:r>
              <a:rPr lang="en-US" sz="1502" spc="-30" dirty="0">
                <a:solidFill>
                  <a:srgbClr val="1D2B42"/>
                </a:solidFill>
                <a:latin typeface="Inter Bold"/>
              </a:rPr>
              <a:t> x Autoserved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81421" y="8938310"/>
            <a:ext cx="512515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08/15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809003" y="2679901"/>
            <a:ext cx="5295657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dirty="0">
                <a:solidFill>
                  <a:srgbClr val="384559"/>
                </a:solidFill>
                <a:latin typeface="HK Grotesk Light"/>
              </a:rPr>
              <a:t>On average</a:t>
            </a:r>
            <a:r>
              <a:rPr lang="en-US" b="1" dirty="0">
                <a:solidFill>
                  <a:srgbClr val="384559"/>
                </a:solidFill>
                <a:latin typeface="HK Grotesk Light"/>
              </a:rPr>
              <a:t>, </a:t>
            </a:r>
            <a:r>
              <a:rPr lang="en-US" b="1" dirty="0">
                <a:solidFill>
                  <a:srgbClr val="FF0000"/>
                </a:solidFill>
                <a:latin typeface="HK Grotesk Light"/>
              </a:rPr>
              <a:t>3 out of every 5 car owners </a:t>
            </a:r>
            <a:r>
              <a:rPr lang="en-US" dirty="0">
                <a:solidFill>
                  <a:srgbClr val="384559"/>
                </a:solidFill>
                <a:latin typeface="HK Grotesk Light"/>
              </a:rPr>
              <a:t>go visit the car service centers for an </a:t>
            </a:r>
            <a:r>
              <a:rPr lang="en-US" b="1" dirty="0">
                <a:solidFill>
                  <a:srgbClr val="FF0000"/>
                </a:solidFill>
                <a:latin typeface="HK Grotesk Light"/>
              </a:rPr>
              <a:t>Oil, Lube, &amp; Preventive Maintenance Service. 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261AE165-4D5A-4654-81A5-B86AC17EB4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573770"/>
              </p:ext>
            </p:extLst>
          </p:nvPr>
        </p:nvGraphicFramePr>
        <p:xfrm>
          <a:off x="609601" y="2116115"/>
          <a:ext cx="11096978" cy="63838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2628750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456" y="1469388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5" name="AutoShape 5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b="1" spc="-30" dirty="0" err="1">
                <a:solidFill>
                  <a:srgbClr val="1D2B42"/>
                </a:solidFill>
                <a:latin typeface="Inter Bold"/>
              </a:rPr>
              <a:t>Eskwelabs</a:t>
            </a:r>
            <a:r>
              <a:rPr lang="en-US" sz="1502" b="1" spc="-30" dirty="0">
                <a:solidFill>
                  <a:srgbClr val="1D2B42"/>
                </a:solidFill>
                <a:latin typeface="Inter Bold"/>
              </a:rPr>
              <a:t> x Autoserved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b="1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81421" y="8938310"/>
            <a:ext cx="5125158" cy="30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 spc="36" dirty="0">
                <a:solidFill>
                  <a:srgbClr val="1D2B42"/>
                </a:solidFill>
                <a:latin typeface="HK Grotesk Light"/>
              </a:rPr>
              <a:t>06/15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b="1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261AE165-4D5A-4654-81A5-B86AC17EB4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6522210"/>
              </p:ext>
            </p:extLst>
          </p:nvPr>
        </p:nvGraphicFramePr>
        <p:xfrm>
          <a:off x="1028699" y="1596396"/>
          <a:ext cx="16230357" cy="69685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6A3724DA-B9B7-4C5D-B6F6-6D9D9DB82CE4}"/>
              </a:ext>
            </a:extLst>
          </p:cNvPr>
          <p:cNvSpPr/>
          <p:nvPr/>
        </p:nvSpPr>
        <p:spPr>
          <a:xfrm>
            <a:off x="1828800" y="2171700"/>
            <a:ext cx="15321416" cy="2984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CC59B4-F9BA-486E-8E95-0DB7FEAEB7AA}"/>
              </a:ext>
            </a:extLst>
          </p:cNvPr>
          <p:cNvSpPr/>
          <p:nvPr/>
        </p:nvSpPr>
        <p:spPr>
          <a:xfrm>
            <a:off x="1828800" y="5167811"/>
            <a:ext cx="15313960" cy="25664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993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04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/05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42A0E5BB-3207-40DB-82F3-209472F30D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9631571"/>
              </p:ext>
            </p:extLst>
          </p:nvPr>
        </p:nvGraphicFramePr>
        <p:xfrm>
          <a:off x="533401" y="999422"/>
          <a:ext cx="16725656" cy="7561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6EBBE5A-46AC-4B6D-8E88-320CF3E4C50E}"/>
              </a:ext>
            </a:extLst>
          </p:cNvPr>
          <p:cNvSpPr txBox="1"/>
          <p:nvPr/>
        </p:nvSpPr>
        <p:spPr>
          <a:xfrm>
            <a:off x="7581900" y="1600200"/>
            <a:ext cx="4305300" cy="954107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  <a:latin typeface="HK Grotesk Light" panose="00000400000000000000" pitchFamily="50" charset="0"/>
              </a:rPr>
              <a:t>Most experts recommend replacing suspension parts after 80,000 km to 150,000 km.</a:t>
            </a:r>
          </a:p>
          <a:p>
            <a:r>
              <a:rPr lang="en-US" sz="1300" dirty="0">
                <a:solidFill>
                  <a:schemeClr val="tx2"/>
                </a:solidFill>
                <a:latin typeface="HK Grotesk Light" panose="00000400000000000000" pitchFamily="50" charset="0"/>
              </a:rPr>
              <a:t>Source: </a:t>
            </a:r>
            <a:r>
              <a:rPr lang="en-US" sz="1300" dirty="0">
                <a:solidFill>
                  <a:schemeClr val="tx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When to inspect your steering and suspension system | MOOG (moogparts.eu)</a:t>
            </a:r>
            <a:endParaRPr lang="en-US" sz="1300" dirty="0">
              <a:solidFill>
                <a:schemeClr val="tx2"/>
              </a:solidFill>
              <a:latin typeface="HK Grotesk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143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04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/05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42A0E5BB-3207-40DB-82F3-209472F30DA6}"/>
              </a:ext>
            </a:extLst>
          </p:cNvPr>
          <p:cNvGraphicFramePr/>
          <p:nvPr/>
        </p:nvGraphicFramePr>
        <p:xfrm>
          <a:off x="533401" y="999422"/>
          <a:ext cx="16725656" cy="7561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394082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04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/05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42A0E5BB-3207-40DB-82F3-209472F30D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2828785"/>
              </p:ext>
            </p:extLst>
          </p:nvPr>
        </p:nvGraphicFramePr>
        <p:xfrm>
          <a:off x="533401" y="999422"/>
          <a:ext cx="16725656" cy="7561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B7F6067-BC32-4AF5-8FAA-60CD6B90F548}"/>
              </a:ext>
            </a:extLst>
          </p:cNvPr>
          <p:cNvSpPr txBox="1"/>
          <p:nvPr/>
        </p:nvSpPr>
        <p:spPr>
          <a:xfrm>
            <a:off x="7581900" y="1600200"/>
            <a:ext cx="4305300" cy="954107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  <a:latin typeface="HK Grotesk Light" panose="00000400000000000000" pitchFamily="50" charset="0"/>
              </a:rPr>
              <a:t>Most experts recommend replacing suspension parts after 80,000 km to 150,000 km.</a:t>
            </a:r>
          </a:p>
          <a:p>
            <a:r>
              <a:rPr lang="en-US" sz="1300" dirty="0">
                <a:solidFill>
                  <a:schemeClr val="tx2"/>
                </a:solidFill>
                <a:latin typeface="HK Grotesk Light" panose="00000400000000000000" pitchFamily="50" charset="0"/>
              </a:rPr>
              <a:t>Source: </a:t>
            </a:r>
            <a:r>
              <a:rPr lang="en-US" sz="1300" dirty="0">
                <a:solidFill>
                  <a:schemeClr val="tx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When to inspect your steering and suspension system | MOOG (moogparts.eu)</a:t>
            </a:r>
            <a:endParaRPr lang="en-US" sz="1300" dirty="0">
              <a:solidFill>
                <a:schemeClr val="tx2"/>
              </a:solidFill>
              <a:latin typeface="HK Grotesk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865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20266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5" name="AutoShape 5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b="1" spc="-30" dirty="0" err="1">
                <a:solidFill>
                  <a:srgbClr val="1D2B42"/>
                </a:solidFill>
                <a:latin typeface="Inter Bold"/>
              </a:rPr>
              <a:t>Eskwelabs</a:t>
            </a:r>
            <a:r>
              <a:rPr lang="en-US" sz="1502" b="1" spc="-30" dirty="0">
                <a:solidFill>
                  <a:srgbClr val="1D2B42"/>
                </a:solidFill>
                <a:latin typeface="Inter Bold"/>
              </a:rPr>
              <a:t> x Autoserved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b="1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81421" y="8938310"/>
            <a:ext cx="5125158" cy="30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 spc="36" dirty="0">
                <a:solidFill>
                  <a:srgbClr val="1D2B42"/>
                </a:solidFill>
                <a:latin typeface="HK Grotesk Light"/>
              </a:rPr>
              <a:t>06/15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b="1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261AE165-4D5A-4654-81A5-B86AC17EB4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1691402"/>
              </p:ext>
            </p:extLst>
          </p:nvPr>
        </p:nvGraphicFramePr>
        <p:xfrm>
          <a:off x="1028700" y="2036218"/>
          <a:ext cx="13373100" cy="65286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A0A7D5A-8D11-4513-8365-156E75C06041}"/>
              </a:ext>
            </a:extLst>
          </p:cNvPr>
          <p:cNvSpPr txBox="1"/>
          <p:nvPr/>
        </p:nvSpPr>
        <p:spPr>
          <a:xfrm>
            <a:off x="14630400" y="3467100"/>
            <a:ext cx="2395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are the service categories with </a:t>
            </a:r>
          </a:p>
        </p:txBody>
      </p:sp>
    </p:spTree>
    <p:extLst>
      <p:ext uri="{BB962C8B-B14F-4D97-AF65-F5344CB8AC3E}">
        <p14:creationId xmlns:p14="http://schemas.microsoft.com/office/powerpoint/2010/main" val="1036500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20266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5" name="AutoShape 5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b="1" spc="-30" dirty="0" err="1">
                <a:solidFill>
                  <a:srgbClr val="1D2B42"/>
                </a:solidFill>
                <a:latin typeface="Inter Bold"/>
              </a:rPr>
              <a:t>Eskwelabs</a:t>
            </a:r>
            <a:r>
              <a:rPr lang="en-US" sz="1502" b="1" spc="-30" dirty="0">
                <a:solidFill>
                  <a:srgbClr val="1D2B42"/>
                </a:solidFill>
                <a:latin typeface="Inter Bold"/>
              </a:rPr>
              <a:t> x Autoserved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b="1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81421" y="8938310"/>
            <a:ext cx="5125158" cy="30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 spc="36" dirty="0">
                <a:solidFill>
                  <a:srgbClr val="1D2B42"/>
                </a:solidFill>
                <a:latin typeface="HK Grotesk Light"/>
              </a:rPr>
              <a:t>06/15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b="1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261AE165-4D5A-4654-81A5-B86AC17EB4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5895714"/>
              </p:ext>
            </p:extLst>
          </p:nvPr>
        </p:nvGraphicFramePr>
        <p:xfrm>
          <a:off x="1028700" y="2120471"/>
          <a:ext cx="13525500" cy="63539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3666084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290902"/>
            <a:ext cx="2857500" cy="1152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</a:pPr>
            <a:r>
              <a:rPr lang="en-US" sz="6000" spc="-480" dirty="0">
                <a:solidFill>
                  <a:srgbClr val="1D2B42"/>
                </a:solidFill>
                <a:latin typeface="Inter Bold"/>
              </a:rPr>
              <a:t>Model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03/05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28" name="Picture 3">
            <a:extLst>
              <a:ext uri="{FF2B5EF4-FFF2-40B4-BE49-F238E27FC236}">
                <a16:creationId xmlns:a16="http://schemas.microsoft.com/office/drawing/2014/main" id="{B6163282-84E3-44D4-8C90-2EABDAB3549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29" name="TextBox 9">
            <a:extLst>
              <a:ext uri="{FF2B5EF4-FFF2-40B4-BE49-F238E27FC236}">
                <a16:creationId xmlns:a16="http://schemas.microsoft.com/office/drawing/2014/main" id="{F3969248-1ECB-4E68-BF9F-80F6AF333A30}"/>
              </a:ext>
            </a:extLst>
          </p:cNvPr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 err="1">
                <a:solidFill>
                  <a:srgbClr val="1D2B42"/>
                </a:solidFill>
                <a:latin typeface="Inter Bold"/>
              </a:rPr>
              <a:t>Eskwelabs</a:t>
            </a:r>
            <a:r>
              <a:rPr lang="en-US" sz="1502" spc="-30" dirty="0">
                <a:solidFill>
                  <a:srgbClr val="1D2B42"/>
                </a:solidFill>
                <a:latin typeface="Inter Bold"/>
              </a:rPr>
              <a:t> x Autoserved</a:t>
            </a:r>
          </a:p>
        </p:txBody>
      </p:sp>
      <p:pic>
        <p:nvPicPr>
          <p:cNvPr id="31" name="Picture 4" descr="imbalanced-learn documentation — Version 0.8.0">
            <a:extLst>
              <a:ext uri="{FF2B5EF4-FFF2-40B4-BE49-F238E27FC236}">
                <a16:creationId xmlns:a16="http://schemas.microsoft.com/office/drawing/2014/main" id="{DC2740A9-F6FB-4323-94FA-0EAB2A9CD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703" y="4177265"/>
            <a:ext cx="3432763" cy="242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4A51B66-5697-4983-98F4-BC89280D9FE9}"/>
              </a:ext>
            </a:extLst>
          </p:cNvPr>
          <p:cNvSpPr txBox="1"/>
          <p:nvPr/>
        </p:nvSpPr>
        <p:spPr>
          <a:xfrm>
            <a:off x="1604485" y="3523076"/>
            <a:ext cx="5029200" cy="492443"/>
          </a:xfrm>
          <a:prstGeom prst="rect">
            <a:avLst/>
          </a:prstGeom>
          <a:noFill/>
          <a:ln w="38100">
            <a:solidFill>
              <a:srgbClr val="F6924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D2B42"/>
                </a:solidFill>
                <a:latin typeface="Inter Bold" panose="020B0604020202020204" charset="0"/>
                <a:ea typeface="Inter Bold" panose="020B0604020202020204" charset="0"/>
              </a:rPr>
              <a:t>Balanced Bagging Classifier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40302D40-17CE-44B0-BFB5-A6594623FC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62879" y="4122430"/>
            <a:ext cx="944699" cy="1000269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82746FB-ED4E-46EB-A3C5-CED08CAC2B31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633685" y="2467993"/>
            <a:ext cx="3559682" cy="130130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6424DD5E-EF7C-4414-A4FD-940FADEF44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50274" y="1285541"/>
            <a:ext cx="4741339" cy="2662444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2A5B817D-41D3-4F0D-96C0-10DA931EEAD0}"/>
              </a:ext>
            </a:extLst>
          </p:cNvPr>
          <p:cNvSpPr txBox="1"/>
          <p:nvPr/>
        </p:nvSpPr>
        <p:spPr>
          <a:xfrm>
            <a:off x="10319693" y="782478"/>
            <a:ext cx="5029200" cy="492443"/>
          </a:xfrm>
          <a:prstGeom prst="rect">
            <a:avLst/>
          </a:prstGeom>
          <a:noFill/>
          <a:ln w="38100">
            <a:solidFill>
              <a:srgbClr val="F6924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D2B42"/>
                </a:solidFill>
                <a:latin typeface="Inter Bold" panose="020B0604020202020204" charset="0"/>
                <a:ea typeface="Inter Bold" panose="020B0604020202020204" charset="0"/>
              </a:rPr>
              <a:t>Random Forest Classifier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A15138BE-45D0-4BB5-9C52-D4CEE3D1BF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19693" y="5695063"/>
            <a:ext cx="5029200" cy="281334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F449D9C1-9D84-4F6A-91B0-3C34D2586F85}"/>
              </a:ext>
            </a:extLst>
          </p:cNvPr>
          <p:cNvSpPr txBox="1"/>
          <p:nvPr/>
        </p:nvSpPr>
        <p:spPr>
          <a:xfrm>
            <a:off x="10319693" y="5243805"/>
            <a:ext cx="5029200" cy="492443"/>
          </a:xfrm>
          <a:prstGeom prst="rect">
            <a:avLst/>
          </a:prstGeom>
          <a:noFill/>
          <a:ln w="38100">
            <a:solidFill>
              <a:srgbClr val="F6924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D2B42"/>
                </a:solidFill>
                <a:latin typeface="Inter Bold" panose="020B0604020202020204" charset="0"/>
                <a:ea typeface="Inter Bold" panose="020B0604020202020204" charset="0"/>
              </a:rPr>
              <a:t>Oversampling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9B53ED2-B091-4794-86B9-9D8F31B8FAD1}"/>
              </a:ext>
            </a:extLst>
          </p:cNvPr>
          <p:cNvCxnSpPr>
            <a:stCxn id="37" idx="3"/>
            <a:endCxn id="55" idx="1"/>
          </p:cNvCxnSpPr>
          <p:nvPr/>
        </p:nvCxnSpPr>
        <p:spPr>
          <a:xfrm>
            <a:off x="6633685" y="3769298"/>
            <a:ext cx="3686008" cy="333243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362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C5C6166-B4DA-4013-8CBA-29A77FFF2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57300"/>
            <a:ext cx="15240000" cy="676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F7C8096F-30CD-41F2-80D3-61C3CC2FEFAC}"/>
              </a:ext>
            </a:extLst>
          </p:cNvPr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5F7E19-F175-45E3-AE4F-72BC4AF11C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9EFEF2-8E47-4CFC-852D-30F8C6C0CF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6" name="TextBox 21">
            <a:extLst>
              <a:ext uri="{FF2B5EF4-FFF2-40B4-BE49-F238E27FC236}">
                <a16:creationId xmlns:a16="http://schemas.microsoft.com/office/drawing/2014/main" id="{D78C97E4-ADFA-485D-9AC9-16AC35C7D94E}"/>
              </a:ext>
            </a:extLst>
          </p:cNvPr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84AAD731-7F31-4A19-8757-C451AFE915B3}"/>
              </a:ext>
            </a:extLst>
          </p:cNvPr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03/05</a:t>
            </a: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C41BC82F-76DA-4FCB-AB49-EEAE6F40C0DD}"/>
              </a:ext>
            </a:extLst>
          </p:cNvPr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886157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F7C8096F-30CD-41F2-80D3-61C3CC2FEFAC}"/>
              </a:ext>
            </a:extLst>
          </p:cNvPr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5F7E19-F175-45E3-AE4F-72BC4AF11C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9EFEF2-8E47-4CFC-852D-30F8C6C0CF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6" name="TextBox 21">
            <a:extLst>
              <a:ext uri="{FF2B5EF4-FFF2-40B4-BE49-F238E27FC236}">
                <a16:creationId xmlns:a16="http://schemas.microsoft.com/office/drawing/2014/main" id="{D78C97E4-ADFA-485D-9AC9-16AC35C7D94E}"/>
              </a:ext>
            </a:extLst>
          </p:cNvPr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84AAD731-7F31-4A19-8757-C451AFE915B3}"/>
              </a:ext>
            </a:extLst>
          </p:cNvPr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03/05</a:t>
            </a: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C41BC82F-76DA-4FCB-AB49-EEAE6F40C0DD}"/>
              </a:ext>
            </a:extLst>
          </p:cNvPr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157E1AA-39B9-46EE-B1D0-6F3ECB77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176" y="1225363"/>
            <a:ext cx="15240000" cy="698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358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1357" y="3079700"/>
            <a:ext cx="7895443" cy="1295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0080"/>
              </a:lnSpc>
            </a:pPr>
            <a:r>
              <a:rPr lang="en-US" sz="9600" spc="-480" dirty="0">
                <a:solidFill>
                  <a:srgbClr val="D5D8DB"/>
                </a:solidFill>
                <a:latin typeface="Inter Bold"/>
              </a:rPr>
              <a:t>Key Topics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634181"/>
            <a:ext cx="6653433" cy="555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D5D8DB"/>
                </a:solidFill>
                <a:latin typeface="HK Grotesk Light"/>
              </a:rPr>
              <a:t>Table of Contents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1517869" y="1034212"/>
            <a:ext cx="5741431" cy="3578392"/>
            <a:chOff x="0" y="-47625"/>
            <a:chExt cx="7655241" cy="4771189"/>
          </a:xfrm>
        </p:grpSpPr>
        <p:sp>
          <p:nvSpPr>
            <p:cNvPr id="9" name="AutoShape 9"/>
            <p:cNvSpPr/>
            <p:nvPr/>
          </p:nvSpPr>
          <p:spPr>
            <a:xfrm>
              <a:off x="0" y="849329"/>
              <a:ext cx="7655241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97245" y="-47625"/>
              <a:ext cx="5661082" cy="495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dirty="0">
                  <a:solidFill>
                    <a:srgbClr val="D5D8DB"/>
                  </a:solidFill>
                  <a:latin typeface="HK Grotesk Light"/>
                </a:rPr>
                <a:t>The Problem</a:t>
              </a:r>
            </a:p>
          </p:txBody>
        </p:sp>
        <p:sp>
          <p:nvSpPr>
            <p:cNvPr id="11" name="AutoShape 11"/>
            <p:cNvSpPr/>
            <p:nvPr/>
          </p:nvSpPr>
          <p:spPr>
            <a:xfrm>
              <a:off x="0" y="2136507"/>
              <a:ext cx="7655241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97245" y="1239554"/>
              <a:ext cx="5661082" cy="472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dirty="0">
                  <a:solidFill>
                    <a:srgbClr val="D5D8DB"/>
                  </a:solidFill>
                  <a:latin typeface="HK Grotesk Light"/>
                </a:rPr>
                <a:t>Methodology &amp; Data Science Tools</a:t>
              </a:r>
            </a:p>
          </p:txBody>
        </p:sp>
        <p:sp>
          <p:nvSpPr>
            <p:cNvPr id="13" name="AutoShape 13"/>
            <p:cNvSpPr/>
            <p:nvPr/>
          </p:nvSpPr>
          <p:spPr>
            <a:xfrm>
              <a:off x="0" y="3423686"/>
              <a:ext cx="7655241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97245" y="2526732"/>
              <a:ext cx="5661082" cy="495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dirty="0">
                  <a:solidFill>
                    <a:srgbClr val="D5D8DB"/>
                  </a:solidFill>
                  <a:latin typeface="HK Grotesk Light"/>
                </a:rPr>
                <a:t>Exploratory Data Analysis</a:t>
              </a:r>
            </a:p>
          </p:txBody>
        </p:sp>
        <p:sp>
          <p:nvSpPr>
            <p:cNvPr id="15" name="AutoShape 15"/>
            <p:cNvSpPr/>
            <p:nvPr/>
          </p:nvSpPr>
          <p:spPr>
            <a:xfrm>
              <a:off x="0" y="4710864"/>
              <a:ext cx="7655241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97245" y="3813911"/>
              <a:ext cx="5661082" cy="479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dirty="0">
                  <a:solidFill>
                    <a:srgbClr val="D5D8DB"/>
                  </a:solidFill>
                  <a:latin typeface="HK Grotesk Light"/>
                </a:rPr>
                <a:t>Modeling Results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772688" y="1073106"/>
            <a:ext cx="486612" cy="259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dirty="0">
                <a:solidFill>
                  <a:srgbClr val="D5D8DB"/>
                </a:solidFill>
                <a:latin typeface="Inter Bold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772688" y="2038490"/>
            <a:ext cx="486612" cy="259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dirty="0">
                <a:solidFill>
                  <a:srgbClr val="D5D8DB"/>
                </a:solidFill>
                <a:latin typeface="Inter Bold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772688" y="3003874"/>
            <a:ext cx="486612" cy="259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dirty="0">
                <a:solidFill>
                  <a:srgbClr val="D5D8DB"/>
                </a:solidFill>
                <a:latin typeface="Inter Bold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772688" y="3969258"/>
            <a:ext cx="486612" cy="259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dirty="0">
                <a:solidFill>
                  <a:srgbClr val="D5D8DB"/>
                </a:solidFill>
                <a:latin typeface="Inter Bold"/>
              </a:rPr>
              <a:t>04</a:t>
            </a:r>
          </a:p>
        </p:txBody>
      </p:sp>
      <p:sp>
        <p:nvSpPr>
          <p:cNvPr id="23" name="AutoShape 23"/>
          <p:cNvSpPr/>
          <p:nvPr/>
        </p:nvSpPr>
        <p:spPr>
          <a:xfrm>
            <a:off x="1028700" y="7292989"/>
            <a:ext cx="16230600" cy="9525"/>
          </a:xfrm>
          <a:prstGeom prst="rect">
            <a:avLst/>
          </a:prstGeom>
          <a:solidFill>
            <a:srgbClr val="D5D8DB"/>
          </a:solidFill>
        </p:spPr>
      </p:sp>
      <p:sp>
        <p:nvSpPr>
          <p:cNvPr id="24" name="TextBox 24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604485" y="1060180"/>
            <a:ext cx="27366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 err="1">
                <a:solidFill>
                  <a:srgbClr val="D5D8DB"/>
                </a:solidFill>
                <a:latin typeface="Inter Bold"/>
              </a:rPr>
              <a:t>Eskwelabs</a:t>
            </a:r>
            <a:r>
              <a:rPr lang="en-US" sz="1502" spc="-30" dirty="0">
                <a:solidFill>
                  <a:srgbClr val="D5D8DB"/>
                </a:solidFill>
                <a:latin typeface="Inter Bold"/>
              </a:rPr>
              <a:t> x Autoserved</a:t>
            </a:r>
          </a:p>
        </p:txBody>
      </p:sp>
      <p:sp>
        <p:nvSpPr>
          <p:cNvPr id="38" name="TextBox 16">
            <a:extLst>
              <a:ext uri="{FF2B5EF4-FFF2-40B4-BE49-F238E27FC236}">
                <a16:creationId xmlns:a16="http://schemas.microsoft.com/office/drawing/2014/main" id="{18FBF980-D504-4CCE-B8EB-35CC16F44FA5}"/>
              </a:ext>
            </a:extLst>
          </p:cNvPr>
          <p:cNvSpPr txBox="1"/>
          <p:nvPr/>
        </p:nvSpPr>
        <p:spPr>
          <a:xfrm>
            <a:off x="11590803" y="4894719"/>
            <a:ext cx="4245812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D5D8DB"/>
                </a:solidFill>
                <a:latin typeface="HK Grotesk Light"/>
              </a:rPr>
              <a:t>Conclusions </a:t>
            </a:r>
            <a:r>
              <a:rPr lang="en-US" sz="2100">
                <a:solidFill>
                  <a:srgbClr val="D5D8DB"/>
                </a:solidFill>
                <a:latin typeface="HK Grotesk Light"/>
              </a:rPr>
              <a:t>&amp; Recommendation</a:t>
            </a:r>
            <a:endParaRPr lang="en-US" sz="2100" dirty="0">
              <a:solidFill>
                <a:srgbClr val="D5D8DB"/>
              </a:solidFill>
              <a:latin typeface="HK Grotesk Light"/>
            </a:endParaRPr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F8D686E0-70CF-4084-B1C0-2E573CF42F8C}"/>
              </a:ext>
            </a:extLst>
          </p:cNvPr>
          <p:cNvSpPr txBox="1"/>
          <p:nvPr/>
        </p:nvSpPr>
        <p:spPr>
          <a:xfrm>
            <a:off x="16772688" y="4895237"/>
            <a:ext cx="486612" cy="259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dirty="0">
                <a:solidFill>
                  <a:srgbClr val="D5D8DB"/>
                </a:solidFill>
                <a:latin typeface="Inter Bold"/>
              </a:rPr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 err="1">
                <a:solidFill>
                  <a:srgbClr val="1D2B42"/>
                </a:solidFill>
                <a:latin typeface="Inter Bold"/>
              </a:rPr>
              <a:t>Eskwelabs</a:t>
            </a:r>
            <a:r>
              <a:rPr lang="en-US" sz="1502" spc="-30" dirty="0">
                <a:solidFill>
                  <a:srgbClr val="1D2B42"/>
                </a:solidFill>
                <a:latin typeface="Inter Bold"/>
              </a:rPr>
              <a:t> x Autoserved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81421" y="8938310"/>
            <a:ext cx="512515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07/15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0479" y="2045871"/>
            <a:ext cx="5552721" cy="7316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1D2B42"/>
                </a:solidFill>
                <a:latin typeface="HK Grotesk Light"/>
              </a:rPr>
              <a:t>Majority of the cars being serviced are within the 30k to 80k mileage.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CE9F39AC-1C36-404E-A9C7-98A829B15C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7653657"/>
              </p:ext>
            </p:extLst>
          </p:nvPr>
        </p:nvGraphicFramePr>
        <p:xfrm>
          <a:off x="7086600" y="1532696"/>
          <a:ext cx="10515600" cy="70701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5E0BBF0-8B79-44D8-BB67-FD20BDDF5A9E}"/>
              </a:ext>
            </a:extLst>
          </p:cNvPr>
          <p:cNvSpPr txBox="1"/>
          <p:nvPr/>
        </p:nvSpPr>
        <p:spPr>
          <a:xfrm>
            <a:off x="10591800" y="2076450"/>
            <a:ext cx="3810000" cy="784830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2"/>
                </a:solidFill>
                <a:latin typeface="HK Grotesk Light" panose="00000400000000000000" pitchFamily="50" charset="0"/>
              </a:rPr>
              <a:t>Hypothesis: There is an increase of customers since car owners have expired warranty when reaching this mileage.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2E19CEC-D947-4165-8522-4E609585D55E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9753600" y="2468865"/>
            <a:ext cx="838200" cy="6172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41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04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/05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4EC8D1-DB4E-49AB-B227-47E62B4A2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1" y="1896659"/>
            <a:ext cx="7581900" cy="50569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2ED67C-BB38-4449-903B-68D632F58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636" y="1875511"/>
            <a:ext cx="7693563" cy="51230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TextBox 12">
            <a:extLst>
              <a:ext uri="{FF2B5EF4-FFF2-40B4-BE49-F238E27FC236}">
                <a16:creationId xmlns:a16="http://schemas.microsoft.com/office/drawing/2014/main" id="{4DB655F0-E9D5-4006-8170-1C93979080F3}"/>
              </a:ext>
            </a:extLst>
          </p:cNvPr>
          <p:cNvSpPr txBox="1"/>
          <p:nvPr/>
        </p:nvSpPr>
        <p:spPr>
          <a:xfrm>
            <a:off x="1028701" y="1401526"/>
            <a:ext cx="7581900" cy="399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000" dirty="0">
                <a:solidFill>
                  <a:srgbClr val="1D2B42"/>
                </a:solidFill>
                <a:latin typeface="Inter Bold"/>
              </a:rPr>
              <a:t>Before Logarithmic Transformation</a:t>
            </a: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810758CA-B9D4-483B-907F-681ECEA6816E}"/>
              </a:ext>
            </a:extLst>
          </p:cNvPr>
          <p:cNvSpPr txBox="1"/>
          <p:nvPr/>
        </p:nvSpPr>
        <p:spPr>
          <a:xfrm>
            <a:off x="9144000" y="1407554"/>
            <a:ext cx="7693563" cy="387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000" dirty="0">
                <a:solidFill>
                  <a:srgbClr val="1D2B42"/>
                </a:solidFill>
                <a:latin typeface="Inter Bold"/>
              </a:rPr>
              <a:t>After Logarithmic Transformation</a:t>
            </a: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B63AEFDD-8FC3-4CE4-A325-1401221D3868}"/>
              </a:ext>
            </a:extLst>
          </p:cNvPr>
          <p:cNvSpPr txBox="1"/>
          <p:nvPr/>
        </p:nvSpPr>
        <p:spPr>
          <a:xfrm>
            <a:off x="919616" y="781374"/>
            <a:ext cx="6116183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3000" dirty="0">
                <a:solidFill>
                  <a:srgbClr val="1D2B42"/>
                </a:solidFill>
                <a:latin typeface="Inter Bold"/>
              </a:rPr>
              <a:t>Mileage Analysis</a:t>
            </a:r>
          </a:p>
        </p:txBody>
      </p:sp>
      <p:sp>
        <p:nvSpPr>
          <p:cNvPr id="22" name="AutoShape 4">
            <a:extLst>
              <a:ext uri="{FF2B5EF4-FFF2-40B4-BE49-F238E27FC236}">
                <a16:creationId xmlns:a16="http://schemas.microsoft.com/office/drawing/2014/main" id="{D5C8EC16-7C24-4DA4-9F9D-0A3EE16CF4E8}"/>
              </a:ext>
            </a:extLst>
          </p:cNvPr>
          <p:cNvSpPr/>
          <p:nvPr/>
        </p:nvSpPr>
        <p:spPr>
          <a:xfrm>
            <a:off x="919616" y="1372787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1B04CE-796F-4AB5-9EFD-A43377142B50}"/>
              </a:ext>
            </a:extLst>
          </p:cNvPr>
          <p:cNvSpPr txBox="1"/>
          <p:nvPr/>
        </p:nvSpPr>
        <p:spPr>
          <a:xfrm>
            <a:off x="1028700" y="7111634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1D2B42"/>
                </a:solidFill>
                <a:latin typeface="HK Grotesk Light" panose="00000400000000000000" pitchFamily="50" charset="0"/>
              </a:rPr>
              <a:t>Skewness: 13.957 </a:t>
            </a:r>
          </a:p>
          <a:p>
            <a:r>
              <a:rPr lang="en-US" sz="1600" dirty="0">
                <a:solidFill>
                  <a:srgbClr val="1D2B42"/>
                </a:solidFill>
                <a:latin typeface="HK Grotesk Light" panose="00000400000000000000" pitchFamily="50" charset="0"/>
              </a:rPr>
              <a:t>Kurtosis: 476.541</a:t>
            </a:r>
          </a:p>
        </p:txBody>
      </p:sp>
      <p:graphicFrame>
        <p:nvGraphicFramePr>
          <p:cNvPr id="27" name="Table 27">
            <a:extLst>
              <a:ext uri="{FF2B5EF4-FFF2-40B4-BE49-F238E27FC236}">
                <a16:creationId xmlns:a16="http://schemas.microsoft.com/office/drawing/2014/main" id="{D00A3489-864A-4DF3-AB70-97A4F367A9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323389"/>
              </p:ext>
            </p:extLst>
          </p:nvPr>
        </p:nvGraphicFramePr>
        <p:xfrm>
          <a:off x="8678857" y="7202677"/>
          <a:ext cx="8623848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5925">
                  <a:extLst>
                    <a:ext uri="{9D8B030D-6E8A-4147-A177-3AD203B41FA5}">
                      <a16:colId xmlns:a16="http://schemas.microsoft.com/office/drawing/2014/main" val="791075007"/>
                    </a:ext>
                  </a:extLst>
                </a:gridCol>
                <a:gridCol w="1262437">
                  <a:extLst>
                    <a:ext uri="{9D8B030D-6E8A-4147-A177-3AD203B41FA5}">
                      <a16:colId xmlns:a16="http://schemas.microsoft.com/office/drawing/2014/main" val="4124562593"/>
                    </a:ext>
                  </a:extLst>
                </a:gridCol>
                <a:gridCol w="1708003">
                  <a:extLst>
                    <a:ext uri="{9D8B030D-6E8A-4147-A177-3AD203B41FA5}">
                      <a16:colId xmlns:a16="http://schemas.microsoft.com/office/drawing/2014/main" val="55129146"/>
                    </a:ext>
                  </a:extLst>
                </a:gridCol>
                <a:gridCol w="3267483">
                  <a:extLst>
                    <a:ext uri="{9D8B030D-6E8A-4147-A177-3AD203B41FA5}">
                      <a16:colId xmlns:a16="http://schemas.microsoft.com/office/drawing/2014/main" val="2146875169"/>
                    </a:ext>
                  </a:extLst>
                </a:gridCol>
              </a:tblGrid>
              <a:tr h="2990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K Grotesk Light" panose="00000400000000000000" pitchFamily="50" charset="0"/>
                        </a:rPr>
                        <a:t>Normality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K Grotesk Light" panose="00000400000000000000" pitchFamily="50" charset="0"/>
                        </a:rPr>
                        <a:t>Statistic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K Grotesk Light" panose="00000400000000000000" pitchFamily="50" charset="0"/>
                        </a:rPr>
                        <a:t>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K Grotesk Light" panose="00000400000000000000" pitchFamily="50" charset="0"/>
                        </a:rPr>
                        <a:t>Conclusion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598566"/>
                  </a:ext>
                </a:extLst>
              </a:tr>
              <a:tr h="29909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HK Grotesk Light" panose="00000400000000000000" pitchFamily="50" charset="0"/>
                        </a:rPr>
                        <a:t>Shapiro Wilk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K Grotesk Light" panose="00000400000000000000" pitchFamily="50" charset="0"/>
                        </a:rPr>
                        <a:t>0.9826858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K Grotesk Light" panose="00000400000000000000" pitchFamily="50" charset="0"/>
                        </a:rPr>
                        <a:t>8.7544357e -26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HK Grotesk Light" panose="00000400000000000000" pitchFamily="50" charset="0"/>
                        </a:rPr>
                        <a:t>Does not follow normal distribution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055998"/>
                  </a:ext>
                </a:extLst>
              </a:tr>
              <a:tr h="29909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HK Grotesk Light" panose="00000400000000000000" pitchFamily="50" charset="0"/>
                        </a:rPr>
                        <a:t>Lilliefors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HK Grotesk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HK Grotesk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HK Grotesk Light" panose="00000400000000000000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475561"/>
                  </a:ext>
                </a:extLst>
              </a:tr>
              <a:tr h="29909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HK Grotesk Light" panose="00000400000000000000" pitchFamily="50" charset="0"/>
                        </a:rPr>
                        <a:t>Kolmogorov Smirnov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HK Grotesk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HK Grotesk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HK Grotesk Light" panose="00000400000000000000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199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2597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04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/05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21" name="TextBox 12">
            <a:extLst>
              <a:ext uri="{FF2B5EF4-FFF2-40B4-BE49-F238E27FC236}">
                <a16:creationId xmlns:a16="http://schemas.microsoft.com/office/drawing/2014/main" id="{B63AEFDD-8FC3-4CE4-A325-1401221D3868}"/>
              </a:ext>
            </a:extLst>
          </p:cNvPr>
          <p:cNvSpPr txBox="1"/>
          <p:nvPr/>
        </p:nvSpPr>
        <p:spPr>
          <a:xfrm>
            <a:off x="919616" y="781374"/>
            <a:ext cx="6116183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3000" dirty="0">
                <a:solidFill>
                  <a:srgbClr val="1D2B42"/>
                </a:solidFill>
                <a:latin typeface="Inter Bold"/>
              </a:rPr>
              <a:t>Mileage Analysis</a:t>
            </a:r>
          </a:p>
        </p:txBody>
      </p:sp>
      <p:sp>
        <p:nvSpPr>
          <p:cNvPr id="22" name="AutoShape 4">
            <a:extLst>
              <a:ext uri="{FF2B5EF4-FFF2-40B4-BE49-F238E27FC236}">
                <a16:creationId xmlns:a16="http://schemas.microsoft.com/office/drawing/2014/main" id="{D5C8EC16-7C24-4DA4-9F9D-0A3EE16CF4E8}"/>
              </a:ext>
            </a:extLst>
          </p:cNvPr>
          <p:cNvSpPr/>
          <p:nvPr/>
        </p:nvSpPr>
        <p:spPr>
          <a:xfrm>
            <a:off x="919616" y="1372787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254B6B-9E72-4FDA-8603-C42F4319C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616" y="2019300"/>
            <a:ext cx="6310325" cy="54726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4622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04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/05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32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04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/05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9753600" y="1084611"/>
            <a:ext cx="7505701" cy="5575221"/>
            <a:chOff x="-34190" y="133349"/>
            <a:chExt cx="8326607" cy="7433628"/>
          </a:xfrm>
        </p:grpSpPr>
        <p:sp>
          <p:nvSpPr>
            <p:cNvPr id="9" name="TextBox 9"/>
            <p:cNvSpPr txBox="1"/>
            <p:nvPr/>
          </p:nvSpPr>
          <p:spPr>
            <a:xfrm>
              <a:off x="0" y="133349"/>
              <a:ext cx="8292417" cy="3453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0080"/>
                </a:lnSpc>
              </a:pPr>
              <a:r>
                <a:rPr lang="en-US" sz="9600" spc="-480" dirty="0">
                  <a:solidFill>
                    <a:srgbClr val="1D2B42"/>
                  </a:solidFill>
                  <a:latin typeface="Inter Bold"/>
                </a:rPr>
                <a:t>Modeling Results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34190" y="3937020"/>
              <a:ext cx="8292417" cy="1459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480"/>
                </a:lnSpc>
              </a:pPr>
              <a:r>
                <a:rPr lang="en-US" sz="2400" dirty="0">
                  <a:solidFill>
                    <a:srgbClr val="1D2B42"/>
                  </a:solidFill>
                  <a:latin typeface="HK Grotesk Light"/>
                </a:rPr>
                <a:t>We got an accuracy of around </a:t>
              </a:r>
              <a:r>
                <a:rPr lang="en-US" sz="2400" b="1" dirty="0">
                  <a:solidFill>
                    <a:srgbClr val="1D2B42"/>
                  </a:solidFill>
                  <a:latin typeface="HK Grotesk Light"/>
                </a:rPr>
                <a:t>57%</a:t>
              </a:r>
              <a:r>
                <a:rPr lang="en-US" sz="2400" dirty="0">
                  <a:solidFill>
                    <a:srgbClr val="1D2B42"/>
                  </a:solidFill>
                  <a:latin typeface="HK Grotesk Light"/>
                </a:rPr>
                <a:t> using the default parameters of  Random Forests &amp; AdaBoost Classifier.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095718"/>
              <a:ext cx="8292417" cy="1471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dirty="0">
                  <a:solidFill>
                    <a:srgbClr val="1D2B42"/>
                  </a:solidFill>
                  <a:latin typeface="HK Grotesk Light"/>
                </a:rPr>
                <a:t>1.) Improve clustering of labels.</a:t>
              </a:r>
            </a:p>
            <a:p>
              <a:pPr>
                <a:lnSpc>
                  <a:spcPts val="2940"/>
                </a:lnSpc>
              </a:pPr>
              <a:r>
                <a:rPr lang="en-US" sz="2100" dirty="0">
                  <a:solidFill>
                    <a:srgbClr val="1D2B42"/>
                  </a:solidFill>
                  <a:latin typeface="HK Grotesk Light"/>
                </a:rPr>
                <a:t>2.) We will conduct hyperparameter-tuning.</a:t>
              </a:r>
            </a:p>
            <a:p>
              <a:pPr>
                <a:lnSpc>
                  <a:spcPts val="2940"/>
                </a:lnSpc>
              </a:pPr>
              <a:endParaRPr lang="en-US" sz="2100" dirty="0">
                <a:solidFill>
                  <a:srgbClr val="1D2B42"/>
                </a:solidFill>
                <a:latin typeface="HK Grotesk Light"/>
              </a:endParaRP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22552" y="4021913"/>
              <a:ext cx="8235674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13" name="AutoShape 13"/>
            <p:cNvSpPr/>
            <p:nvPr/>
          </p:nvSpPr>
          <p:spPr>
            <a:xfrm>
              <a:off x="0" y="5532503"/>
              <a:ext cx="8235674" cy="12700"/>
            </a:xfrm>
            <a:prstGeom prst="rect">
              <a:avLst/>
            </a:prstGeom>
            <a:solidFill>
              <a:srgbClr val="1D2B42"/>
            </a:solidFill>
          </p:spPr>
        </p:sp>
      </p:grpSp>
      <p:pic>
        <p:nvPicPr>
          <p:cNvPr id="5124" name="Picture 4" descr="No description available.">
            <a:extLst>
              <a:ext uri="{FF2B5EF4-FFF2-40B4-BE49-F238E27FC236}">
                <a16:creationId xmlns:a16="http://schemas.microsoft.com/office/drawing/2014/main" id="{2AD96AC1-FE7A-480E-BA3C-39742F633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09700"/>
            <a:ext cx="8305800" cy="62350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402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668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1028700" y="301061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sp>
        <p:nvSpPr>
          <p:cNvPr id="12" name="TextBox 12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 dirty="0">
                <a:solidFill>
                  <a:srgbClr val="D5D8DB"/>
                </a:solidFill>
                <a:latin typeface="HK Grotesk Light"/>
              </a:rPr>
              <a:t>05/05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1" y="3632797"/>
            <a:ext cx="2926080" cy="387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000" dirty="0">
                <a:solidFill>
                  <a:srgbClr val="D5D8DB"/>
                </a:solidFill>
                <a:latin typeface="Inter Bold"/>
              </a:rPr>
              <a:t>Andre Gabriel Labayan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7400059"/>
            <a:ext cx="2926080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D5D8DB"/>
                </a:solidFill>
                <a:latin typeface="HK Grotesk Light"/>
              </a:rPr>
              <a:t>Data Scientist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57800" y="3664695"/>
            <a:ext cx="3118062" cy="405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200" dirty="0">
                <a:solidFill>
                  <a:srgbClr val="D5D8DB"/>
                </a:solidFill>
                <a:latin typeface="Inter Bold"/>
              </a:rPr>
              <a:t>Melchor King Calma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257800" y="7400059"/>
            <a:ext cx="3118061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D5D8DB"/>
                </a:solidFill>
                <a:latin typeface="HK Grotesk Light"/>
              </a:rPr>
              <a:t>Data Scientist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162797" y="7360715"/>
            <a:ext cx="3109203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D5D8DB"/>
                </a:solidFill>
                <a:latin typeface="HK Grotesk Light"/>
              </a:rPr>
              <a:t>Data Scientist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8314" y="1162050"/>
            <a:ext cx="15571373" cy="1325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9600" spc="-480" dirty="0">
                <a:solidFill>
                  <a:srgbClr val="D5D8DB"/>
                </a:solidFill>
                <a:latin typeface="Inter Bold"/>
              </a:rPr>
              <a:t>The Autoserved Team</a:t>
            </a:r>
          </a:p>
        </p:txBody>
      </p:sp>
      <p:pic>
        <p:nvPicPr>
          <p:cNvPr id="6146" name="Picture 2" descr="May be an image of Andrei Gabriel Labayan, standing and food">
            <a:extLst>
              <a:ext uri="{FF2B5EF4-FFF2-40B4-BE49-F238E27FC236}">
                <a16:creationId xmlns:a16="http://schemas.microsoft.com/office/drawing/2014/main" id="{9BDD24D0-3E0A-480F-BFDF-C4E0BA7F7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054" y="4540341"/>
            <a:ext cx="2678436" cy="267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AutoShape 9">
            <a:extLst>
              <a:ext uri="{FF2B5EF4-FFF2-40B4-BE49-F238E27FC236}">
                <a16:creationId xmlns:a16="http://schemas.microsoft.com/office/drawing/2014/main" id="{2078F3E9-915D-4D12-B71D-144F353AAE97}"/>
              </a:ext>
            </a:extLst>
          </p:cNvPr>
          <p:cNvSpPr/>
          <p:nvPr/>
        </p:nvSpPr>
        <p:spPr>
          <a:xfrm>
            <a:off x="1028700" y="4239972"/>
            <a:ext cx="292608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6148" name="Picture 4" descr="Profile photo of Melchor King Calma">
            <a:extLst>
              <a:ext uri="{FF2B5EF4-FFF2-40B4-BE49-F238E27FC236}">
                <a16:creationId xmlns:a16="http://schemas.microsoft.com/office/drawing/2014/main" id="{11CF5CBC-D641-423E-B726-F8F5A5467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612" y="4478644"/>
            <a:ext cx="2740132" cy="274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AutoShape 9">
            <a:extLst>
              <a:ext uri="{FF2B5EF4-FFF2-40B4-BE49-F238E27FC236}">
                <a16:creationId xmlns:a16="http://schemas.microsoft.com/office/drawing/2014/main" id="{4C65B7D4-8393-4E90-943F-F130FF132D98}"/>
              </a:ext>
            </a:extLst>
          </p:cNvPr>
          <p:cNvSpPr/>
          <p:nvPr/>
        </p:nvSpPr>
        <p:spPr>
          <a:xfrm>
            <a:off x="5266902" y="4204596"/>
            <a:ext cx="3108960" cy="9525"/>
          </a:xfrm>
          <a:prstGeom prst="rect">
            <a:avLst/>
          </a:prstGeom>
          <a:solidFill>
            <a:srgbClr val="D5D8DB"/>
          </a:solidFill>
        </p:spPr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35387EEE-594C-4509-BBA7-F59FA4CAFC67}"/>
              </a:ext>
            </a:extLst>
          </p:cNvPr>
          <p:cNvSpPr txBox="1"/>
          <p:nvPr/>
        </p:nvSpPr>
        <p:spPr>
          <a:xfrm>
            <a:off x="9677400" y="3689890"/>
            <a:ext cx="3118062" cy="393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200" dirty="0">
                <a:solidFill>
                  <a:srgbClr val="D5D8DB"/>
                </a:solidFill>
                <a:latin typeface="Inter Bold"/>
              </a:rPr>
              <a:t>Justine Paul Padayao</a:t>
            </a:r>
          </a:p>
        </p:txBody>
      </p:sp>
      <p:sp>
        <p:nvSpPr>
          <p:cNvPr id="27" name="AutoShape 9">
            <a:extLst>
              <a:ext uri="{FF2B5EF4-FFF2-40B4-BE49-F238E27FC236}">
                <a16:creationId xmlns:a16="http://schemas.microsoft.com/office/drawing/2014/main" id="{88734BD1-2E60-4FA3-B828-9F3DB6963913}"/>
              </a:ext>
            </a:extLst>
          </p:cNvPr>
          <p:cNvSpPr/>
          <p:nvPr/>
        </p:nvSpPr>
        <p:spPr>
          <a:xfrm>
            <a:off x="9686502" y="4229791"/>
            <a:ext cx="310896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6150" name="Picture 6" descr="profile image">
            <a:extLst>
              <a:ext uri="{FF2B5EF4-FFF2-40B4-BE49-F238E27FC236}">
                <a16:creationId xmlns:a16="http://schemas.microsoft.com/office/drawing/2014/main" id="{0A9318FA-8927-4F36-9F8D-54FED7936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192" y="4501622"/>
            <a:ext cx="2678436" cy="270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17">
            <a:extLst>
              <a:ext uri="{FF2B5EF4-FFF2-40B4-BE49-F238E27FC236}">
                <a16:creationId xmlns:a16="http://schemas.microsoft.com/office/drawing/2014/main" id="{F3A3ECAA-C750-4586-9F95-D64B8531E3A5}"/>
              </a:ext>
            </a:extLst>
          </p:cNvPr>
          <p:cNvSpPr txBox="1"/>
          <p:nvPr/>
        </p:nvSpPr>
        <p:spPr>
          <a:xfrm>
            <a:off x="14140995" y="3689890"/>
            <a:ext cx="3118062" cy="393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200" dirty="0">
                <a:solidFill>
                  <a:srgbClr val="D5D8DB"/>
                </a:solidFill>
                <a:latin typeface="Inter Bold"/>
              </a:rPr>
              <a:t>Patrick Nichol Nuguid</a:t>
            </a:r>
          </a:p>
        </p:txBody>
      </p:sp>
      <p:sp>
        <p:nvSpPr>
          <p:cNvPr id="30" name="AutoShape 9">
            <a:extLst>
              <a:ext uri="{FF2B5EF4-FFF2-40B4-BE49-F238E27FC236}">
                <a16:creationId xmlns:a16="http://schemas.microsoft.com/office/drawing/2014/main" id="{9F36C186-C68D-4B4A-A841-2794DCFEF85C}"/>
              </a:ext>
            </a:extLst>
          </p:cNvPr>
          <p:cNvSpPr/>
          <p:nvPr/>
        </p:nvSpPr>
        <p:spPr>
          <a:xfrm>
            <a:off x="14150097" y="4229791"/>
            <a:ext cx="310896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6152" name="Picture 8" descr="Profile photo of Patrick Nuguid">
            <a:extLst>
              <a:ext uri="{FF2B5EF4-FFF2-40B4-BE49-F238E27FC236}">
                <a16:creationId xmlns:a16="http://schemas.microsoft.com/office/drawing/2014/main" id="{8F9654F1-DD87-4B88-A94E-59442514C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073" y="4540340"/>
            <a:ext cx="2678436" cy="267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20">
            <a:extLst>
              <a:ext uri="{FF2B5EF4-FFF2-40B4-BE49-F238E27FC236}">
                <a16:creationId xmlns:a16="http://schemas.microsoft.com/office/drawing/2014/main" id="{C93244D1-4541-420D-B872-A473F1A6FFFA}"/>
              </a:ext>
            </a:extLst>
          </p:cNvPr>
          <p:cNvSpPr txBox="1"/>
          <p:nvPr/>
        </p:nvSpPr>
        <p:spPr>
          <a:xfrm>
            <a:off x="9741716" y="7325143"/>
            <a:ext cx="3072174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D5D8DB"/>
                </a:solidFill>
                <a:latin typeface="HK Grotesk Light"/>
              </a:rPr>
              <a:t>Data Scientist</a:t>
            </a:r>
          </a:p>
        </p:txBody>
      </p:sp>
    </p:spTree>
    <p:extLst>
      <p:ext uri="{BB962C8B-B14F-4D97-AF65-F5344CB8AC3E}">
        <p14:creationId xmlns:p14="http://schemas.microsoft.com/office/powerpoint/2010/main" val="1839597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15/26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8" name="AutoShape 8"/>
          <p:cNvSpPr/>
          <p:nvPr/>
        </p:nvSpPr>
        <p:spPr>
          <a:xfrm>
            <a:off x="1028700" y="1028700"/>
            <a:ext cx="4429317" cy="3397027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9" name="AutoShape 9"/>
          <p:cNvSpPr/>
          <p:nvPr/>
        </p:nvSpPr>
        <p:spPr>
          <a:xfrm>
            <a:off x="6929342" y="1028700"/>
            <a:ext cx="4429317" cy="3397027"/>
          </a:xfrm>
          <a:prstGeom prst="rect">
            <a:avLst/>
          </a:prstGeom>
          <a:solidFill>
            <a:srgbClr val="1D2B42">
              <a:alpha val="9803"/>
            </a:srgbClr>
          </a:solidFill>
        </p:spPr>
      </p:sp>
      <p:sp>
        <p:nvSpPr>
          <p:cNvPr id="10" name="AutoShape 10"/>
          <p:cNvSpPr/>
          <p:nvPr/>
        </p:nvSpPr>
        <p:spPr>
          <a:xfrm>
            <a:off x="12829983" y="1028700"/>
            <a:ext cx="4429317" cy="3397027"/>
          </a:xfrm>
          <a:prstGeom prst="rect">
            <a:avLst/>
          </a:prstGeom>
          <a:solidFill>
            <a:srgbClr val="1D2B42">
              <a:alpha val="40000"/>
            </a:srgbClr>
          </a:solidFill>
        </p:spPr>
      </p:sp>
      <p:grpSp>
        <p:nvGrpSpPr>
          <p:cNvPr id="11" name="Group 11"/>
          <p:cNvGrpSpPr/>
          <p:nvPr/>
        </p:nvGrpSpPr>
        <p:grpSpPr>
          <a:xfrm>
            <a:off x="2272262" y="1822806"/>
            <a:ext cx="1942192" cy="1904066"/>
            <a:chOff x="0" y="0"/>
            <a:chExt cx="2589589" cy="2538754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95312" y="0"/>
              <a:ext cx="1798966" cy="1798966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0" y="2079127"/>
              <a:ext cx="2589589" cy="45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4"/>
                </a:lnSpc>
              </a:pPr>
              <a:r>
                <a:rPr lang="en-US" sz="2038" spc="-40">
                  <a:solidFill>
                    <a:srgbClr val="D5D8DB"/>
                  </a:solidFill>
                  <a:latin typeface="Inter Bold"/>
                </a:rPr>
                <a:t>The Audios Co.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4932553"/>
            <a:ext cx="4429317" cy="3011539"/>
            <a:chOff x="0" y="0"/>
            <a:chExt cx="5905755" cy="4015385"/>
          </a:xfrm>
        </p:grpSpPr>
        <p:sp>
          <p:nvSpPr>
            <p:cNvPr id="15" name="AutoShape 15"/>
            <p:cNvSpPr/>
            <p:nvPr/>
          </p:nvSpPr>
          <p:spPr>
            <a:xfrm>
              <a:off x="0" y="1470538"/>
              <a:ext cx="5905755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5905755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Primary Palette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057680"/>
              <a:ext cx="5905755" cy="1957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713729"/>
              <a:ext cx="5905755" cy="392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1D2B42"/>
                  </a:solidFill>
                  <a:latin typeface="HK Grotesk Light"/>
                </a:rPr>
                <a:t>#d5d8db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929342" y="4932553"/>
            <a:ext cx="4429317" cy="3011539"/>
            <a:chOff x="0" y="0"/>
            <a:chExt cx="5905755" cy="4015385"/>
          </a:xfrm>
        </p:grpSpPr>
        <p:sp>
          <p:nvSpPr>
            <p:cNvPr id="20" name="AutoShape 20"/>
            <p:cNvSpPr/>
            <p:nvPr/>
          </p:nvSpPr>
          <p:spPr>
            <a:xfrm>
              <a:off x="0" y="1470538"/>
              <a:ext cx="5905755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9525"/>
              <a:ext cx="5905755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Secondary Palette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2057680"/>
              <a:ext cx="5905755" cy="1957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713729"/>
              <a:ext cx="5905755" cy="392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1D2B42"/>
                  </a:solidFill>
                  <a:latin typeface="HK Grotesk Light"/>
                </a:rPr>
                <a:t>#1d2b42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829983" y="4932553"/>
            <a:ext cx="4429317" cy="3011539"/>
            <a:chOff x="0" y="0"/>
            <a:chExt cx="5905755" cy="4015385"/>
          </a:xfrm>
        </p:grpSpPr>
        <p:sp>
          <p:nvSpPr>
            <p:cNvPr id="25" name="AutoShape 25"/>
            <p:cNvSpPr/>
            <p:nvPr/>
          </p:nvSpPr>
          <p:spPr>
            <a:xfrm>
              <a:off x="0" y="1470538"/>
              <a:ext cx="5905755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9525"/>
              <a:ext cx="5905755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Colors in Use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2057680"/>
              <a:ext cx="5905755" cy="1957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713729"/>
              <a:ext cx="5905755" cy="392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1D2B42"/>
                  </a:solidFill>
                  <a:latin typeface="HK Grotesk Light"/>
                </a:rPr>
                <a:t>#d5d8db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3475158" y="1897256"/>
            <a:ext cx="3000910" cy="674612"/>
            <a:chOff x="0" y="0"/>
            <a:chExt cx="4001214" cy="899483"/>
          </a:xfrm>
        </p:grpSpPr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99483" cy="899483"/>
            </a:xfrm>
            <a:prstGeom prst="rect">
              <a:avLst/>
            </a:prstGeom>
          </p:spPr>
        </p:pic>
        <p:sp>
          <p:nvSpPr>
            <p:cNvPr id="31" name="TextBox 31"/>
            <p:cNvSpPr txBox="1"/>
            <p:nvPr/>
          </p:nvSpPr>
          <p:spPr>
            <a:xfrm>
              <a:off x="1411624" y="196115"/>
              <a:ext cx="2589589" cy="45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4"/>
                </a:lnSpc>
              </a:pPr>
              <a:r>
                <a:rPr lang="en-US" sz="2038" spc="-40">
                  <a:solidFill>
                    <a:srgbClr val="D5D8DB"/>
                  </a:solidFill>
                  <a:latin typeface="Inter Bold"/>
                </a:rPr>
                <a:t>The Audios Co.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172904" y="1822806"/>
            <a:ext cx="1942192" cy="1904066"/>
            <a:chOff x="0" y="0"/>
            <a:chExt cx="2589589" cy="2538754"/>
          </a:xfrm>
        </p:grpSpPr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395312" y="0"/>
              <a:ext cx="1798966" cy="1798966"/>
            </a:xfrm>
            <a:prstGeom prst="rect">
              <a:avLst/>
            </a:prstGeom>
          </p:spPr>
        </p:pic>
        <p:sp>
          <p:nvSpPr>
            <p:cNvPr id="34" name="TextBox 34"/>
            <p:cNvSpPr txBox="1"/>
            <p:nvPr/>
          </p:nvSpPr>
          <p:spPr>
            <a:xfrm>
              <a:off x="0" y="2079127"/>
              <a:ext cx="2589589" cy="45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4"/>
                </a:lnSpc>
              </a:pPr>
              <a:r>
                <a:rPr lang="en-US" sz="2038" spc="-40">
                  <a:solidFill>
                    <a:srgbClr val="1D2B42"/>
                  </a:solidFill>
                  <a:latin typeface="Inter Bold"/>
                </a:rPr>
                <a:t>The Audios Co.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3475158" y="2977809"/>
            <a:ext cx="3000910" cy="674612"/>
            <a:chOff x="0" y="0"/>
            <a:chExt cx="4001214" cy="899483"/>
          </a:xfrm>
        </p:grpSpPr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99483" cy="899483"/>
            </a:xfrm>
            <a:prstGeom prst="rect">
              <a:avLst/>
            </a:prstGeom>
          </p:spPr>
        </p:pic>
        <p:sp>
          <p:nvSpPr>
            <p:cNvPr id="37" name="TextBox 37"/>
            <p:cNvSpPr txBox="1"/>
            <p:nvPr/>
          </p:nvSpPr>
          <p:spPr>
            <a:xfrm>
              <a:off x="1411624" y="196115"/>
              <a:ext cx="2589589" cy="45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4"/>
                </a:lnSpc>
              </a:pPr>
              <a:r>
                <a:rPr lang="en-US" sz="2038" spc="-40">
                  <a:solidFill>
                    <a:srgbClr val="1D2B42"/>
                  </a:solidFill>
                  <a:latin typeface="Inter Bold"/>
                </a:rPr>
                <a:t>The Audios Co.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22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20266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5" name="AutoShape 5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81421" y="8938310"/>
            <a:ext cx="512515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09/15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2679901"/>
            <a:ext cx="4854145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1D2B42"/>
                </a:solidFill>
                <a:latin typeface="HK Grotesk Light"/>
              </a:rPr>
              <a:t>Car owners typically have their cars serviced beginning on Friday and peaking on Saturday. </a:t>
            </a:r>
          </a:p>
          <a:p>
            <a:pPr>
              <a:lnSpc>
                <a:spcPts val="2940"/>
              </a:lnSpc>
            </a:pPr>
            <a:br>
              <a:rPr lang="en-US" sz="2100" dirty="0">
                <a:solidFill>
                  <a:srgbClr val="1D2B42"/>
                </a:solidFill>
                <a:latin typeface="HK Grotesk Light"/>
              </a:rPr>
            </a:br>
            <a:r>
              <a:rPr lang="en-US" sz="2100" dirty="0">
                <a:solidFill>
                  <a:srgbClr val="1D2B42"/>
                </a:solidFill>
                <a:latin typeface="HK Grotesk Light"/>
              </a:rPr>
              <a:t>In addition, fewer people have their cars serviced on Sunday. 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1B874CE7-7E3B-4F05-B2E3-EDEEF1DE5E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3350633"/>
              </p:ext>
            </p:extLst>
          </p:nvPr>
        </p:nvGraphicFramePr>
        <p:xfrm>
          <a:off x="6934200" y="2116815"/>
          <a:ext cx="10324857" cy="65890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9" name="Picture 3">
            <a:extLst>
              <a:ext uri="{FF2B5EF4-FFF2-40B4-BE49-F238E27FC236}">
                <a16:creationId xmlns:a16="http://schemas.microsoft.com/office/drawing/2014/main" id="{88E3B07B-3CCF-40E2-8BB7-5639CA1C892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20" name="TextBox 9">
            <a:extLst>
              <a:ext uri="{FF2B5EF4-FFF2-40B4-BE49-F238E27FC236}">
                <a16:creationId xmlns:a16="http://schemas.microsoft.com/office/drawing/2014/main" id="{AF235E03-5DF0-42D4-ABF5-2F8A7C73C48D}"/>
              </a:ext>
            </a:extLst>
          </p:cNvPr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 err="1">
                <a:solidFill>
                  <a:srgbClr val="1D2B42"/>
                </a:solidFill>
                <a:latin typeface="Inter Bold"/>
              </a:rPr>
              <a:t>Eskwelabs</a:t>
            </a:r>
            <a:r>
              <a:rPr lang="en-US" sz="1502" spc="-30" dirty="0">
                <a:solidFill>
                  <a:srgbClr val="1D2B42"/>
                </a:solidFill>
                <a:latin typeface="Inter Bold"/>
              </a:rPr>
              <a:t> x Autoserved</a:t>
            </a:r>
          </a:p>
        </p:txBody>
      </p:sp>
      <p:sp>
        <p:nvSpPr>
          <p:cNvPr id="3" name="Rectangle 2"/>
          <p:cNvSpPr/>
          <p:nvPr/>
        </p:nvSpPr>
        <p:spPr>
          <a:xfrm>
            <a:off x="1028700" y="7381395"/>
            <a:ext cx="4537894" cy="1208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940"/>
              </a:lnSpc>
            </a:pPr>
            <a:r>
              <a:rPr lang="en-US" dirty="0">
                <a:solidFill>
                  <a:srgbClr val="FF0000"/>
                </a:solidFill>
                <a:latin typeface="HK Grotesk Light"/>
              </a:rPr>
              <a:t>Note: </a:t>
            </a:r>
            <a:r>
              <a:rPr lang="en-US" dirty="0">
                <a:solidFill>
                  <a:srgbClr val="1D2B42"/>
                </a:solidFill>
                <a:latin typeface="HK Grotesk Light"/>
              </a:rPr>
              <a:t>Subject for review because the value stated is just the total count per day for a period of 4 years (2018 – 2021).</a:t>
            </a:r>
          </a:p>
        </p:txBody>
      </p:sp>
    </p:spTree>
    <p:extLst>
      <p:ext uri="{BB962C8B-B14F-4D97-AF65-F5344CB8AC3E}">
        <p14:creationId xmlns:p14="http://schemas.microsoft.com/office/powerpoint/2010/main" val="1348243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20266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5" name="AutoShape 5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81421" y="8938310"/>
            <a:ext cx="512515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10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/15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0233" y="2684335"/>
            <a:ext cx="4731868" cy="2603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1D2B42"/>
                </a:solidFill>
                <a:latin typeface="HK Grotesk Light"/>
              </a:rPr>
              <a:t>The majority of car owners preferred to have their vehicle serviced between the hours of 8 and 9 a.m.</a:t>
            </a:r>
          </a:p>
          <a:p>
            <a:pPr>
              <a:lnSpc>
                <a:spcPts val="2940"/>
              </a:lnSpc>
            </a:pPr>
            <a:endParaRPr lang="en-US" sz="2100" dirty="0">
              <a:solidFill>
                <a:srgbClr val="1D2B42"/>
              </a:solidFill>
              <a:latin typeface="HK Grotesk Light"/>
            </a:endParaRPr>
          </a:p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1D2B42"/>
                </a:solidFill>
                <a:latin typeface="HK Grotesk Light"/>
              </a:rPr>
              <a:t>After peak hours, the number of car owners visiting auto repair shops gradually decreases.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1B874CE7-7E3B-4F05-B2E3-EDEEF1DE5E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2889710"/>
              </p:ext>
            </p:extLst>
          </p:nvPr>
        </p:nvGraphicFramePr>
        <p:xfrm>
          <a:off x="6400800" y="2116815"/>
          <a:ext cx="10858257" cy="65890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4" name="Picture 3">
            <a:extLst>
              <a:ext uri="{FF2B5EF4-FFF2-40B4-BE49-F238E27FC236}">
                <a16:creationId xmlns:a16="http://schemas.microsoft.com/office/drawing/2014/main" id="{3A915252-1CD8-4EC1-BBF6-520E053F17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978EBFE-D930-49A4-9E72-DAE251EFB912}"/>
              </a:ext>
            </a:extLst>
          </p:cNvPr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 err="1">
                <a:solidFill>
                  <a:srgbClr val="1D2B42"/>
                </a:solidFill>
                <a:latin typeface="Inter Bold"/>
              </a:rPr>
              <a:t>Eskwelabs</a:t>
            </a:r>
            <a:r>
              <a:rPr lang="en-US" sz="1502" spc="-30" dirty="0">
                <a:solidFill>
                  <a:srgbClr val="1D2B42"/>
                </a:solidFill>
                <a:latin typeface="Inter Bold"/>
              </a:rPr>
              <a:t> x Autoserved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20233" y="7381395"/>
            <a:ext cx="4537894" cy="1208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940"/>
              </a:lnSpc>
            </a:pPr>
            <a:r>
              <a:rPr lang="en-US" dirty="0">
                <a:solidFill>
                  <a:srgbClr val="FF0000"/>
                </a:solidFill>
                <a:latin typeface="HK Grotesk Light"/>
              </a:rPr>
              <a:t>Note: </a:t>
            </a:r>
            <a:r>
              <a:rPr lang="en-US" dirty="0">
                <a:solidFill>
                  <a:srgbClr val="1D2B42"/>
                </a:solidFill>
                <a:latin typeface="HK Grotesk Light"/>
              </a:rPr>
              <a:t>Subject for review because the value stated is just the total count per hour for a period of 4 years (2018 – 2021).</a:t>
            </a:r>
          </a:p>
        </p:txBody>
      </p:sp>
    </p:spTree>
    <p:extLst>
      <p:ext uri="{BB962C8B-B14F-4D97-AF65-F5344CB8AC3E}">
        <p14:creationId xmlns:p14="http://schemas.microsoft.com/office/powerpoint/2010/main" val="500978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20266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5" name="AutoShape 5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81421" y="8938310"/>
            <a:ext cx="512515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11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/15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2542163"/>
            <a:ext cx="4731868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1D2B42"/>
                </a:solidFill>
                <a:latin typeface="HK Grotesk Light"/>
              </a:rPr>
              <a:t>The highest number of vehicles being serviced is around the month of January. 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1B874CE7-7E3B-4F05-B2E3-EDEEF1DE5E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9629094"/>
              </p:ext>
            </p:extLst>
          </p:nvPr>
        </p:nvGraphicFramePr>
        <p:xfrm>
          <a:off x="6400800" y="2116815"/>
          <a:ext cx="10858257" cy="65890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4" name="Picture 3">
            <a:extLst>
              <a:ext uri="{FF2B5EF4-FFF2-40B4-BE49-F238E27FC236}">
                <a16:creationId xmlns:a16="http://schemas.microsoft.com/office/drawing/2014/main" id="{0E8B936D-FBE0-4B41-A587-057BAFC4471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D0338F4B-89C8-4FC3-9115-6D9462BAC71B}"/>
              </a:ext>
            </a:extLst>
          </p:cNvPr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 err="1">
                <a:solidFill>
                  <a:srgbClr val="1D2B42"/>
                </a:solidFill>
                <a:latin typeface="Inter Bold"/>
              </a:rPr>
              <a:t>Eskwelabs</a:t>
            </a:r>
            <a:r>
              <a:rPr lang="en-US" sz="1502" spc="-30" dirty="0">
                <a:solidFill>
                  <a:srgbClr val="1D2B42"/>
                </a:solidFill>
                <a:latin typeface="Inter Bold"/>
              </a:rPr>
              <a:t> x Autoserved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28700" y="7381395"/>
            <a:ext cx="4537894" cy="1208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940"/>
              </a:lnSpc>
            </a:pPr>
            <a:r>
              <a:rPr lang="en-US" dirty="0">
                <a:solidFill>
                  <a:srgbClr val="FF0000"/>
                </a:solidFill>
                <a:latin typeface="HK Grotesk Light"/>
              </a:rPr>
              <a:t>Note: </a:t>
            </a:r>
            <a:r>
              <a:rPr lang="en-US" dirty="0">
                <a:solidFill>
                  <a:srgbClr val="1D2B42"/>
                </a:solidFill>
                <a:latin typeface="HK Grotesk Light"/>
              </a:rPr>
              <a:t>Subject for review because the value stated is just the total count per month for a period of 4 years (2018 – 2021).</a:t>
            </a:r>
          </a:p>
        </p:txBody>
      </p:sp>
    </p:spTree>
    <p:extLst>
      <p:ext uri="{BB962C8B-B14F-4D97-AF65-F5344CB8AC3E}">
        <p14:creationId xmlns:p14="http://schemas.microsoft.com/office/powerpoint/2010/main" val="2867698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01/05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128713"/>
            <a:ext cx="11031415" cy="1295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9600" spc="-480" dirty="0">
                <a:solidFill>
                  <a:srgbClr val="1D2B42"/>
                </a:solidFill>
                <a:latin typeface="Inter Bold"/>
              </a:rPr>
              <a:t>The Problem</a:t>
            </a:r>
          </a:p>
        </p:txBody>
      </p:sp>
      <p:pic>
        <p:nvPicPr>
          <p:cNvPr id="5122" name="Picture 2" descr="Car Breakdown Basics: How to Start Your Vehicle | Drive-Safely.net">
            <a:extLst>
              <a:ext uri="{FF2B5EF4-FFF2-40B4-BE49-F238E27FC236}">
                <a16:creationId xmlns:a16="http://schemas.microsoft.com/office/drawing/2014/main" id="{EB35F6FD-9D17-4817-8707-914218CB5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359" y="3458805"/>
            <a:ext cx="6191250" cy="420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ar Manual Reading Photos - Free &amp; Royalty-Free Stock Photos from Dreamstime">
            <a:extLst>
              <a:ext uri="{FF2B5EF4-FFF2-40B4-BE49-F238E27FC236}">
                <a16:creationId xmlns:a16="http://schemas.microsoft.com/office/drawing/2014/main" id="{ED86A77D-91B2-4DA9-8884-49F15C7C1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3439753"/>
            <a:ext cx="6350800" cy="422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742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20266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5" name="AutoShape 5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12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/15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26148" y="2773679"/>
            <a:ext cx="4731868" cy="2231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b="1" dirty="0">
                <a:solidFill>
                  <a:srgbClr val="FF0000"/>
                </a:solidFill>
                <a:latin typeface="HK Grotesk Light"/>
              </a:rPr>
              <a:t>Work in progress: </a:t>
            </a:r>
            <a:r>
              <a:rPr lang="en-US" sz="2100" dirty="0">
                <a:solidFill>
                  <a:srgbClr val="1D2B42"/>
                </a:solidFill>
                <a:latin typeface="HK Grotesk Light"/>
              </a:rPr>
              <a:t>Conducting normality tests on the mileage distribution.</a:t>
            </a:r>
          </a:p>
          <a:p>
            <a:pPr>
              <a:lnSpc>
                <a:spcPts val="2940"/>
              </a:lnSpc>
            </a:pPr>
            <a:endParaRPr lang="en-US" sz="2100" dirty="0">
              <a:solidFill>
                <a:srgbClr val="1D2B42"/>
              </a:solidFill>
              <a:latin typeface="HK Grotesk Light"/>
            </a:endParaRPr>
          </a:p>
          <a:p>
            <a:pPr>
              <a:lnSpc>
                <a:spcPts val="2940"/>
              </a:lnSpc>
            </a:pPr>
            <a:r>
              <a:rPr lang="en-US" sz="2100" b="1" dirty="0">
                <a:solidFill>
                  <a:srgbClr val="FF0000"/>
                </a:solidFill>
                <a:latin typeface="HK Grotesk Light"/>
              </a:rPr>
              <a:t>Current Roadblock: </a:t>
            </a:r>
            <a:r>
              <a:rPr lang="en-US" sz="2100" dirty="0">
                <a:solidFill>
                  <a:srgbClr val="1D2B42"/>
                </a:solidFill>
                <a:latin typeface="HK Grotesk Light"/>
              </a:rPr>
              <a:t>What are the important points when checking the normality of a distribution?</a:t>
            </a: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0E8B936D-FBE0-4B41-A587-057BAFC4471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D0338F4B-89C8-4FC3-9115-6D9462BAC71B}"/>
              </a:ext>
            </a:extLst>
          </p:cNvPr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 err="1">
                <a:solidFill>
                  <a:srgbClr val="1D2B42"/>
                </a:solidFill>
                <a:latin typeface="Inter Bold"/>
              </a:rPr>
              <a:t>Eskwelabs</a:t>
            </a:r>
            <a:r>
              <a:rPr lang="en-US" sz="1502" spc="-30" dirty="0">
                <a:solidFill>
                  <a:srgbClr val="1D2B42"/>
                </a:solidFill>
                <a:latin typeface="Inter Bold"/>
              </a:rPr>
              <a:t> x Autoserved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5944" y="1503063"/>
            <a:ext cx="11511416" cy="7245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93590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rcRect t="8100" b="810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666547"/>
            <a:ext cx="11797593" cy="367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>
                <a:solidFill>
                  <a:srgbClr val="D5D8DB"/>
                </a:solidFill>
                <a:latin typeface="Inter Bold"/>
              </a:rPr>
              <a:t>MUSIC IS THE SHORTHAND OF EMOTION.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04/26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59129" y="1031831"/>
            <a:ext cx="1534819" cy="26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>
                <a:solidFill>
                  <a:srgbClr val="D5D8DB"/>
                </a:solidFill>
                <a:latin typeface="Inter Bold"/>
              </a:rPr>
              <a:t>The Audios Co.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28700" y="7292989"/>
            <a:ext cx="16230600" cy="875001"/>
            <a:chOff x="0" y="0"/>
            <a:chExt cx="21640800" cy="1166668"/>
          </a:xfrm>
        </p:grpSpPr>
        <p:sp>
          <p:nvSpPr>
            <p:cNvPr id="13" name="TextBox 13"/>
            <p:cNvSpPr txBox="1"/>
            <p:nvPr/>
          </p:nvSpPr>
          <p:spPr>
            <a:xfrm>
              <a:off x="11200219" y="598343"/>
              <a:ext cx="10367696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60"/>
                </a:lnSpc>
              </a:pPr>
              <a:r>
                <a:rPr lang="en-US" sz="2800" dirty="0">
                  <a:solidFill>
                    <a:srgbClr val="D5D8DB"/>
                  </a:solidFill>
                  <a:latin typeface="Inter Bold"/>
                </a:rPr>
                <a:t>Leo Tolstoy</a:t>
              </a:r>
            </a:p>
          </p:txBody>
        </p:sp>
        <p:sp>
          <p:nvSpPr>
            <p:cNvPr id="14" name="AutoShape 14"/>
            <p:cNvSpPr/>
            <p:nvPr/>
          </p:nvSpPr>
          <p:spPr>
            <a:xfrm>
              <a:off x="0" y="0"/>
              <a:ext cx="21640800" cy="12700"/>
            </a:xfrm>
            <a:prstGeom prst="rect">
              <a:avLst/>
            </a:prstGeom>
            <a:solidFill>
              <a:srgbClr val="D5D8DB"/>
            </a:solidFill>
          </p:spPr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5D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25615" r="29864"/>
          <a:stretch>
            <a:fillRect/>
          </a:stretch>
        </p:blipFill>
        <p:spPr>
          <a:xfrm>
            <a:off x="12477750" y="-96164"/>
            <a:ext cx="5810250" cy="869510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05/26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1128713"/>
            <a:ext cx="11031415" cy="6638785"/>
            <a:chOff x="0" y="133351"/>
            <a:chExt cx="14708553" cy="8851713"/>
          </a:xfrm>
        </p:grpSpPr>
        <p:sp>
          <p:nvSpPr>
            <p:cNvPr id="10" name="AutoShape 10"/>
            <p:cNvSpPr/>
            <p:nvPr/>
          </p:nvSpPr>
          <p:spPr>
            <a:xfrm>
              <a:off x="0" y="2270278"/>
              <a:ext cx="13980188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133351"/>
              <a:ext cx="14708553" cy="1812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080"/>
                </a:lnSpc>
              </a:pPr>
              <a:r>
                <a:rPr lang="en-US" sz="9600" spc="-480" dirty="0">
                  <a:solidFill>
                    <a:srgbClr val="1D2B42"/>
                  </a:solidFill>
                  <a:latin typeface="Inter Bold"/>
                </a:rPr>
                <a:t>Our Values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248562"/>
              <a:ext cx="13980188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800" dirty="0">
                  <a:solidFill>
                    <a:srgbClr val="1D2B42"/>
                  </a:solidFill>
                  <a:latin typeface="Inter Bold"/>
                </a:rPr>
                <a:t>Quality and value for money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477308"/>
              <a:ext cx="13980188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Innovation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706053"/>
              <a:ext cx="13980188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Excellent customer service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055768"/>
              <a:ext cx="13980188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6284513"/>
              <a:ext cx="13980188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8513259"/>
              <a:ext cx="13980188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used.</a:t>
              </a:r>
            </a:p>
          </p:txBody>
        </p:sp>
        <p:sp>
          <p:nvSpPr>
            <p:cNvPr id="18" name="AutoShape 18"/>
            <p:cNvSpPr/>
            <p:nvPr/>
          </p:nvSpPr>
          <p:spPr>
            <a:xfrm>
              <a:off x="0" y="5064353"/>
              <a:ext cx="13980188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19" name="AutoShape 19"/>
            <p:cNvSpPr/>
            <p:nvPr/>
          </p:nvSpPr>
          <p:spPr>
            <a:xfrm>
              <a:off x="0" y="7293098"/>
              <a:ext cx="13980188" cy="12700"/>
            </a:xfrm>
            <a:prstGeom prst="rect">
              <a:avLst/>
            </a:prstGeom>
            <a:solidFill>
              <a:srgbClr val="1D2B42"/>
            </a:solidFill>
          </p:spPr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D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06/26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1466850"/>
            <a:ext cx="3047194" cy="2402207"/>
            <a:chOff x="0" y="0"/>
            <a:chExt cx="4062925" cy="3202942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4062925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dirty="0">
                  <a:solidFill>
                    <a:srgbClr val="D5D8DB"/>
                  </a:solidFill>
                  <a:latin typeface="HK Grotesk Light"/>
                </a:rPr>
                <a:t>Daring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184065"/>
              <a:ext cx="4062925" cy="2018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 dirty="0">
                  <a:solidFill>
                    <a:srgbClr val="D5D8DB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4446784"/>
            <a:ext cx="486612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>
                <a:solidFill>
                  <a:srgbClr val="D5D8DB"/>
                </a:solidFill>
                <a:latin typeface="Inter Bold"/>
              </a:rPr>
              <a:t>01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5423169" y="1466850"/>
            <a:ext cx="3047194" cy="2402207"/>
            <a:chOff x="0" y="0"/>
            <a:chExt cx="4062925" cy="320294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66675"/>
              <a:ext cx="4062925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D5D8DB"/>
                  </a:solidFill>
                  <a:latin typeface="HK Grotesk Light"/>
                </a:rPr>
                <a:t>Spirited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184065"/>
              <a:ext cx="4062925" cy="2018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 dirty="0">
                  <a:solidFill>
                    <a:srgbClr val="D5D8DB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423169" y="4446784"/>
            <a:ext cx="486612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>
                <a:solidFill>
                  <a:srgbClr val="D5D8DB"/>
                </a:solidFill>
                <a:latin typeface="Inter Bold"/>
              </a:rPr>
              <a:t>02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817637" y="1466850"/>
            <a:ext cx="3047194" cy="2402207"/>
            <a:chOff x="0" y="0"/>
            <a:chExt cx="4062925" cy="3202942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66675"/>
              <a:ext cx="4062925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D5D8DB"/>
                  </a:solidFill>
                  <a:latin typeface="HK Grotesk Light"/>
                </a:rPr>
                <a:t>Imaginative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184065"/>
              <a:ext cx="4062925" cy="2018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D5D8DB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212106" y="1466850"/>
            <a:ext cx="3047194" cy="2402207"/>
            <a:chOff x="0" y="0"/>
            <a:chExt cx="4062925" cy="3202942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66675"/>
              <a:ext cx="4062925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D5D8DB"/>
                  </a:solidFill>
                  <a:latin typeface="HK Grotesk Light"/>
                </a:rPr>
                <a:t>Up-to-date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184065"/>
              <a:ext cx="4062925" cy="2018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D5D8DB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</p:grpSp>
      <p:sp>
        <p:nvSpPr>
          <p:cNvPr id="21" name="AutoShape 21"/>
          <p:cNvSpPr/>
          <p:nvPr/>
        </p:nvSpPr>
        <p:spPr>
          <a:xfrm>
            <a:off x="1028700" y="4316345"/>
            <a:ext cx="3047194" cy="9569"/>
          </a:xfrm>
          <a:prstGeom prst="rect">
            <a:avLst/>
          </a:prstGeom>
          <a:solidFill>
            <a:srgbClr val="D5D8DB"/>
          </a:solidFill>
        </p:spPr>
      </p:sp>
      <p:sp>
        <p:nvSpPr>
          <p:cNvPr id="22" name="AutoShape 22"/>
          <p:cNvSpPr/>
          <p:nvPr/>
        </p:nvSpPr>
        <p:spPr>
          <a:xfrm>
            <a:off x="5423169" y="4316345"/>
            <a:ext cx="3047194" cy="9569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967053" y="4484884"/>
            <a:ext cx="108841" cy="217405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361521" y="4484884"/>
            <a:ext cx="108841" cy="217405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9817637" y="4446784"/>
            <a:ext cx="486612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>
                <a:solidFill>
                  <a:srgbClr val="D5D8DB"/>
                </a:solidFill>
                <a:latin typeface="Inter Bold"/>
              </a:rPr>
              <a:t>03</a:t>
            </a:r>
          </a:p>
        </p:txBody>
      </p:sp>
      <p:sp>
        <p:nvSpPr>
          <p:cNvPr id="27" name="AutoShape 27"/>
          <p:cNvSpPr/>
          <p:nvPr/>
        </p:nvSpPr>
        <p:spPr>
          <a:xfrm>
            <a:off x="9817637" y="4316345"/>
            <a:ext cx="3047194" cy="9569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755990" y="4484884"/>
            <a:ext cx="108841" cy="217405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4182012" y="4446784"/>
            <a:ext cx="486612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>
                <a:solidFill>
                  <a:srgbClr val="D5D8DB"/>
                </a:solidFill>
                <a:latin typeface="Inter Bold"/>
              </a:rPr>
              <a:t>04</a:t>
            </a:r>
          </a:p>
        </p:txBody>
      </p:sp>
      <p:sp>
        <p:nvSpPr>
          <p:cNvPr id="30" name="AutoShape 30"/>
          <p:cNvSpPr/>
          <p:nvPr/>
        </p:nvSpPr>
        <p:spPr>
          <a:xfrm>
            <a:off x="14182012" y="4316345"/>
            <a:ext cx="3047194" cy="9569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20365" y="4484884"/>
            <a:ext cx="108841" cy="217405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1101634" y="6308053"/>
            <a:ext cx="16230600" cy="1754412"/>
            <a:chOff x="0" y="0"/>
            <a:chExt cx="21640800" cy="2339216"/>
          </a:xfrm>
        </p:grpSpPr>
        <p:sp>
          <p:nvSpPr>
            <p:cNvPr id="33" name="TextBox 33"/>
            <p:cNvSpPr txBox="1"/>
            <p:nvPr/>
          </p:nvSpPr>
          <p:spPr>
            <a:xfrm>
              <a:off x="72561" y="694566"/>
              <a:ext cx="21285747" cy="1644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>
                  <a:solidFill>
                    <a:srgbClr val="D5D8DB"/>
                  </a:solidFill>
                  <a:latin typeface="Inter Bold"/>
                </a:rPr>
                <a:t>OUR PERSONALITY</a:t>
              </a:r>
            </a:p>
          </p:txBody>
        </p:sp>
        <p:sp>
          <p:nvSpPr>
            <p:cNvPr id="34" name="AutoShape 34"/>
            <p:cNvSpPr/>
            <p:nvPr/>
          </p:nvSpPr>
          <p:spPr>
            <a:xfrm>
              <a:off x="0" y="0"/>
              <a:ext cx="21640800" cy="12700"/>
            </a:xfrm>
            <a:prstGeom prst="rect">
              <a:avLst/>
            </a:prstGeom>
            <a:solidFill>
              <a:srgbClr val="D5D8DB"/>
            </a:solidFill>
          </p:spPr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rcRect t="31244" b="3124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68162" y="7707531"/>
            <a:ext cx="13151675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D5D8DB"/>
                </a:solidFill>
                <a:latin typeface="Inter Bold"/>
              </a:rPr>
              <a:t>A comprehensive visual language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568162" y="3186888"/>
            <a:ext cx="13151675" cy="2602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9600" spc="-480">
                <a:solidFill>
                  <a:srgbClr val="D5D8DB"/>
                </a:solidFill>
                <a:latin typeface="Inter Bold"/>
              </a:rPr>
              <a:t>The Audios Co.</a:t>
            </a:r>
          </a:p>
          <a:p>
            <a:pPr algn="ctr">
              <a:lnSpc>
                <a:spcPts val="10080"/>
              </a:lnSpc>
            </a:pPr>
            <a:r>
              <a:rPr lang="en-US" sz="9600" spc="-480">
                <a:solidFill>
                  <a:srgbClr val="D5D8DB"/>
                </a:solidFill>
                <a:latin typeface="Inter Bold"/>
              </a:rPr>
              <a:t>Visual Identity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59129" y="1031831"/>
            <a:ext cx="1534819" cy="26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>
                <a:solidFill>
                  <a:srgbClr val="D5D8DB"/>
                </a:solidFill>
                <a:latin typeface="Inter Bold"/>
              </a:rPr>
              <a:t>The Audios Co.</a:t>
            </a:r>
          </a:p>
        </p:txBody>
      </p:sp>
      <p:sp>
        <p:nvSpPr>
          <p:cNvPr id="7" name="AutoShape 7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07/26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13" name="AutoShape 13"/>
          <p:cNvSpPr/>
          <p:nvPr/>
        </p:nvSpPr>
        <p:spPr>
          <a:xfrm>
            <a:off x="1028700" y="7292989"/>
            <a:ext cx="16230600" cy="9525"/>
          </a:xfrm>
          <a:prstGeom prst="rect">
            <a:avLst/>
          </a:prstGeom>
          <a:solidFill>
            <a:srgbClr val="D5D8DB"/>
          </a:solidFill>
        </p:spPr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5D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1028700"/>
            <a:ext cx="11690433" cy="2398534"/>
            <a:chOff x="0" y="0"/>
            <a:chExt cx="15587244" cy="3198045"/>
          </a:xfrm>
        </p:grpSpPr>
        <p:sp>
          <p:nvSpPr>
            <p:cNvPr id="6" name="TextBox 6"/>
            <p:cNvSpPr txBox="1"/>
            <p:nvPr/>
          </p:nvSpPr>
          <p:spPr>
            <a:xfrm>
              <a:off x="0" y="133350"/>
              <a:ext cx="15587244" cy="1812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080"/>
                </a:lnSpc>
              </a:pPr>
              <a:r>
                <a:rPr lang="en-US" sz="9600" spc="-480" dirty="0">
                  <a:solidFill>
                    <a:srgbClr val="1D2B42"/>
                  </a:solidFill>
                  <a:latin typeface="Inter Bold"/>
                </a:rPr>
                <a:t>Iconography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490444"/>
              <a:ext cx="12607180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>
                  <a:solidFill>
                    <a:srgbClr val="1D2B42"/>
                  </a:solidFill>
                  <a:latin typeface="HK Grotesk Light"/>
                </a:rPr>
                <a:t>Guide to correct icon usage</a:t>
              </a:r>
            </a:p>
          </p:txBody>
        </p:sp>
      </p:grpSp>
      <p:sp>
        <p:nvSpPr>
          <p:cNvPr id="8" name="AutoShape 8"/>
          <p:cNvSpPr/>
          <p:nvPr/>
        </p:nvSpPr>
        <p:spPr>
          <a:xfrm>
            <a:off x="1028700" y="4263725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9" name="AutoShape 9"/>
          <p:cNvSpPr/>
          <p:nvPr/>
        </p:nvSpPr>
        <p:spPr>
          <a:xfrm>
            <a:off x="1028700" y="5138208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0" name="AutoShape 10"/>
          <p:cNvSpPr/>
          <p:nvPr/>
        </p:nvSpPr>
        <p:spPr>
          <a:xfrm>
            <a:off x="5350319" y="4263725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1" name="AutoShape 11"/>
          <p:cNvSpPr/>
          <p:nvPr/>
        </p:nvSpPr>
        <p:spPr>
          <a:xfrm>
            <a:off x="5350319" y="5138208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2" name="AutoShape 12"/>
          <p:cNvSpPr/>
          <p:nvPr/>
        </p:nvSpPr>
        <p:spPr>
          <a:xfrm>
            <a:off x="9671939" y="4263725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3" name="AutoShape 13"/>
          <p:cNvSpPr/>
          <p:nvPr/>
        </p:nvSpPr>
        <p:spPr>
          <a:xfrm>
            <a:off x="9671939" y="5138208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4" name="AutoShape 14"/>
          <p:cNvSpPr/>
          <p:nvPr/>
        </p:nvSpPr>
        <p:spPr>
          <a:xfrm>
            <a:off x="13993558" y="4263725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5" name="AutoShape 15"/>
          <p:cNvSpPr/>
          <p:nvPr/>
        </p:nvSpPr>
        <p:spPr>
          <a:xfrm>
            <a:off x="13993558" y="5138208"/>
            <a:ext cx="3047194" cy="9569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261298" y="5807054"/>
            <a:ext cx="1334701" cy="1334701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939679" y="5807054"/>
            <a:ext cx="1334701" cy="1334701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454281" y="5678418"/>
            <a:ext cx="1591974" cy="1591974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4840219" y="5742736"/>
            <a:ext cx="1463337" cy="1463337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01/25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4485279"/>
            <a:ext cx="3156658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Sizes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350319" y="4485279"/>
            <a:ext cx="3156658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Padding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671939" y="4485279"/>
            <a:ext cx="3156658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Lighting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993558" y="4485279"/>
            <a:ext cx="3156658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Perspective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D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1028700" y="7292989"/>
            <a:ext cx="16230600" cy="9525"/>
          </a:xfrm>
          <a:prstGeom prst="rect">
            <a:avLst/>
          </a:prstGeom>
          <a:solidFill>
            <a:srgbClr val="D5D8DB"/>
          </a:solidFill>
        </p:spPr>
      </p:sp>
      <p:grpSp>
        <p:nvGrpSpPr>
          <p:cNvPr id="6" name="Group 6"/>
          <p:cNvGrpSpPr/>
          <p:nvPr/>
        </p:nvGrpSpPr>
        <p:grpSpPr>
          <a:xfrm>
            <a:off x="9330845" y="2650690"/>
            <a:ext cx="7928455" cy="3990225"/>
            <a:chOff x="0" y="0"/>
            <a:chExt cx="10571274" cy="5320299"/>
          </a:xfrm>
        </p:grpSpPr>
        <p:grpSp>
          <p:nvGrpSpPr>
            <p:cNvPr id="7" name="Group 7"/>
            <p:cNvGrpSpPr/>
            <p:nvPr/>
          </p:nvGrpSpPr>
          <p:grpSpPr>
            <a:xfrm rot="-5400000">
              <a:off x="2625487" y="-2363020"/>
              <a:ext cx="5320299" cy="10046340"/>
              <a:chOff x="0" y="0"/>
              <a:chExt cx="3290570" cy="329565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5327809" cy="8835424"/>
              </a:xfrm>
              <a:custGeom>
                <a:avLst/>
                <a:gdLst/>
                <a:ahLst/>
                <a:cxnLst/>
                <a:rect l="l" t="t" r="r" b="b"/>
                <a:pathLst>
                  <a:path w="5327809" h="8835424">
                    <a:moveTo>
                      <a:pt x="5327809" y="31015"/>
                    </a:moveTo>
                    <a:lnTo>
                      <a:pt x="0" y="31015"/>
                    </a:lnTo>
                    <a:lnTo>
                      <a:pt x="0" y="0"/>
                    </a:lnTo>
                    <a:lnTo>
                      <a:pt x="5327809" y="0"/>
                    </a:lnTo>
                    <a:lnTo>
                      <a:pt x="5327809" y="31015"/>
                    </a:lnTo>
                    <a:close/>
                    <a:moveTo>
                      <a:pt x="5327809" y="1256111"/>
                    </a:moveTo>
                    <a:lnTo>
                      <a:pt x="0" y="1256111"/>
                    </a:lnTo>
                    <a:lnTo>
                      <a:pt x="0" y="1287126"/>
                    </a:lnTo>
                    <a:lnTo>
                      <a:pt x="5327809" y="1287126"/>
                    </a:lnTo>
                    <a:lnTo>
                      <a:pt x="5327809" y="1256111"/>
                    </a:lnTo>
                    <a:close/>
                    <a:moveTo>
                      <a:pt x="5327809" y="2516099"/>
                    </a:moveTo>
                    <a:lnTo>
                      <a:pt x="0" y="2516099"/>
                    </a:lnTo>
                    <a:lnTo>
                      <a:pt x="0" y="2547114"/>
                    </a:lnTo>
                    <a:lnTo>
                      <a:pt x="5327809" y="2547114"/>
                    </a:lnTo>
                    <a:lnTo>
                      <a:pt x="5327809" y="2516099"/>
                    </a:lnTo>
                    <a:close/>
                    <a:moveTo>
                      <a:pt x="5327809" y="3772211"/>
                    </a:moveTo>
                    <a:lnTo>
                      <a:pt x="0" y="3772211"/>
                    </a:lnTo>
                    <a:lnTo>
                      <a:pt x="0" y="3803226"/>
                    </a:lnTo>
                    <a:lnTo>
                      <a:pt x="5327809" y="3803226"/>
                    </a:lnTo>
                    <a:lnTo>
                      <a:pt x="5327809" y="3772211"/>
                    </a:lnTo>
                    <a:close/>
                    <a:moveTo>
                      <a:pt x="5327809" y="5028322"/>
                    </a:moveTo>
                    <a:lnTo>
                      <a:pt x="0" y="5028322"/>
                    </a:lnTo>
                    <a:lnTo>
                      <a:pt x="0" y="5059337"/>
                    </a:lnTo>
                    <a:lnTo>
                      <a:pt x="5327809" y="5059337"/>
                    </a:lnTo>
                    <a:lnTo>
                      <a:pt x="5327809" y="5028322"/>
                    </a:lnTo>
                    <a:close/>
                    <a:moveTo>
                      <a:pt x="5327809" y="6288310"/>
                    </a:moveTo>
                    <a:lnTo>
                      <a:pt x="0" y="6288310"/>
                    </a:lnTo>
                    <a:lnTo>
                      <a:pt x="0" y="6319325"/>
                    </a:lnTo>
                    <a:lnTo>
                      <a:pt x="5327809" y="6319325"/>
                    </a:lnTo>
                    <a:lnTo>
                      <a:pt x="5327809" y="6288310"/>
                    </a:lnTo>
                    <a:close/>
                    <a:moveTo>
                      <a:pt x="5327809" y="7544422"/>
                    </a:moveTo>
                    <a:lnTo>
                      <a:pt x="0" y="7544422"/>
                    </a:lnTo>
                    <a:lnTo>
                      <a:pt x="0" y="7575436"/>
                    </a:lnTo>
                    <a:lnTo>
                      <a:pt x="5327809" y="7575436"/>
                    </a:lnTo>
                    <a:lnTo>
                      <a:pt x="5327809" y="7544422"/>
                    </a:lnTo>
                    <a:close/>
                    <a:moveTo>
                      <a:pt x="5327809" y="8804409"/>
                    </a:moveTo>
                    <a:lnTo>
                      <a:pt x="0" y="8804409"/>
                    </a:lnTo>
                    <a:lnTo>
                      <a:pt x="0" y="8835424"/>
                    </a:lnTo>
                    <a:lnTo>
                      <a:pt x="5327809" y="8835424"/>
                    </a:lnTo>
                    <a:lnTo>
                      <a:pt x="5327809" y="8804409"/>
                    </a:lnTo>
                    <a:close/>
                  </a:path>
                </a:pathLst>
              </a:custGeom>
              <a:solidFill>
                <a:srgbClr val="D5D8DB">
                  <a:alpha val="9803"/>
                </a:srgbClr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0" y="244980"/>
              <a:ext cx="10571274" cy="4830340"/>
              <a:chOff x="0" y="0"/>
              <a:chExt cx="3290570" cy="329565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0586195" cy="4248124"/>
              </a:xfrm>
              <a:custGeom>
                <a:avLst/>
                <a:gdLst/>
                <a:ahLst/>
                <a:cxnLst/>
                <a:rect l="l" t="t" r="r" b="b"/>
                <a:pathLst>
                  <a:path w="10586195" h="4248124">
                    <a:moveTo>
                      <a:pt x="10586195" y="14912"/>
                    </a:moveTo>
                    <a:lnTo>
                      <a:pt x="0" y="14912"/>
                    </a:lnTo>
                    <a:lnTo>
                      <a:pt x="0" y="0"/>
                    </a:lnTo>
                    <a:lnTo>
                      <a:pt x="10586195" y="0"/>
                    </a:lnTo>
                    <a:lnTo>
                      <a:pt x="10586195" y="14912"/>
                    </a:lnTo>
                    <a:close/>
                    <a:moveTo>
                      <a:pt x="10586195" y="603946"/>
                    </a:moveTo>
                    <a:lnTo>
                      <a:pt x="0" y="603946"/>
                    </a:lnTo>
                    <a:lnTo>
                      <a:pt x="0" y="618858"/>
                    </a:lnTo>
                    <a:lnTo>
                      <a:pt x="10586195" y="618858"/>
                    </a:lnTo>
                    <a:lnTo>
                      <a:pt x="10586195" y="603946"/>
                    </a:lnTo>
                    <a:close/>
                    <a:moveTo>
                      <a:pt x="10586195" y="1209755"/>
                    </a:moveTo>
                    <a:lnTo>
                      <a:pt x="0" y="1209755"/>
                    </a:lnTo>
                    <a:lnTo>
                      <a:pt x="0" y="1224668"/>
                    </a:lnTo>
                    <a:lnTo>
                      <a:pt x="10586195" y="1224668"/>
                    </a:lnTo>
                    <a:lnTo>
                      <a:pt x="10586195" y="1209755"/>
                    </a:lnTo>
                    <a:close/>
                    <a:moveTo>
                      <a:pt x="10586195" y="1813701"/>
                    </a:moveTo>
                    <a:lnTo>
                      <a:pt x="0" y="1813701"/>
                    </a:lnTo>
                    <a:lnTo>
                      <a:pt x="0" y="1828613"/>
                    </a:lnTo>
                    <a:lnTo>
                      <a:pt x="10586195" y="1828613"/>
                    </a:lnTo>
                    <a:lnTo>
                      <a:pt x="10586195" y="1813701"/>
                    </a:lnTo>
                    <a:close/>
                    <a:moveTo>
                      <a:pt x="10586195" y="2417647"/>
                    </a:moveTo>
                    <a:lnTo>
                      <a:pt x="0" y="2417647"/>
                    </a:lnTo>
                    <a:lnTo>
                      <a:pt x="0" y="2432559"/>
                    </a:lnTo>
                    <a:lnTo>
                      <a:pt x="10586195" y="2432559"/>
                    </a:lnTo>
                    <a:lnTo>
                      <a:pt x="10586195" y="2417647"/>
                    </a:lnTo>
                    <a:close/>
                    <a:moveTo>
                      <a:pt x="10586195" y="3023457"/>
                    </a:moveTo>
                    <a:lnTo>
                      <a:pt x="0" y="3023457"/>
                    </a:lnTo>
                    <a:lnTo>
                      <a:pt x="0" y="3038369"/>
                    </a:lnTo>
                    <a:lnTo>
                      <a:pt x="10586195" y="3038369"/>
                    </a:lnTo>
                    <a:lnTo>
                      <a:pt x="10586195" y="3023457"/>
                    </a:lnTo>
                    <a:close/>
                    <a:moveTo>
                      <a:pt x="10586195" y="3627402"/>
                    </a:moveTo>
                    <a:lnTo>
                      <a:pt x="0" y="3627402"/>
                    </a:lnTo>
                    <a:lnTo>
                      <a:pt x="0" y="3642314"/>
                    </a:lnTo>
                    <a:lnTo>
                      <a:pt x="10586195" y="3642314"/>
                    </a:lnTo>
                    <a:lnTo>
                      <a:pt x="10586195" y="3627402"/>
                    </a:lnTo>
                    <a:close/>
                    <a:moveTo>
                      <a:pt x="10586195" y="4233212"/>
                    </a:moveTo>
                    <a:lnTo>
                      <a:pt x="0" y="4233212"/>
                    </a:lnTo>
                    <a:lnTo>
                      <a:pt x="0" y="4248124"/>
                    </a:lnTo>
                    <a:lnTo>
                      <a:pt x="10586195" y="4248124"/>
                    </a:lnTo>
                    <a:lnTo>
                      <a:pt x="10586195" y="4233212"/>
                    </a:lnTo>
                    <a:close/>
                  </a:path>
                </a:pathLst>
              </a:custGeom>
              <a:solidFill>
                <a:srgbClr val="D5D8DB">
                  <a:alpha val="9803"/>
                </a:srgbClr>
              </a:solidFill>
            </p:spPr>
          </p:sp>
        </p:grp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482271" y="3157624"/>
            <a:ext cx="2144522" cy="2144523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2011025" y="5474825"/>
            <a:ext cx="3087013" cy="557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6"/>
              </a:lnSpc>
            </a:pPr>
            <a:r>
              <a:rPr lang="en-US" sz="3240" spc="-64">
                <a:solidFill>
                  <a:srgbClr val="D5D8DB"/>
                </a:solidFill>
                <a:latin typeface="Inter Bold"/>
              </a:rPr>
              <a:t>The Audios Co.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1274474" y="3109999"/>
            <a:ext cx="4560116" cy="87672"/>
            <a:chOff x="0" y="0"/>
            <a:chExt cx="22921873" cy="4406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921872" cy="440690"/>
            </a:xfrm>
            <a:custGeom>
              <a:avLst/>
              <a:gdLst/>
              <a:ahLst/>
              <a:cxnLst/>
              <a:rect l="l" t="t" r="r" b="b"/>
              <a:pathLst>
                <a:path w="22921872" h="440690">
                  <a:moveTo>
                    <a:pt x="22883772" y="0"/>
                  </a:moveTo>
                  <a:cubicBezTo>
                    <a:pt x="22862183" y="0"/>
                    <a:pt x="22845672" y="16510"/>
                    <a:pt x="22845672" y="38100"/>
                  </a:cubicBezTo>
                  <a:lnTo>
                    <a:pt x="22845672" y="193040"/>
                  </a:lnTo>
                  <a:lnTo>
                    <a:pt x="76200" y="193040"/>
                  </a:lnTo>
                  <a:lnTo>
                    <a:pt x="76200" y="38100"/>
                  </a:lnTo>
                  <a:cubicBezTo>
                    <a:pt x="76200" y="16510"/>
                    <a:pt x="59690" y="0"/>
                    <a:pt x="38100" y="0"/>
                  </a:cubicBezTo>
                  <a:cubicBezTo>
                    <a:pt x="16510" y="0"/>
                    <a:pt x="0" y="16510"/>
                    <a:pt x="0" y="38100"/>
                  </a:cubicBezTo>
                  <a:lnTo>
                    <a:pt x="0" y="402590"/>
                  </a:lnTo>
                  <a:cubicBezTo>
                    <a:pt x="0" y="424180"/>
                    <a:pt x="16510" y="440690"/>
                    <a:pt x="38100" y="440690"/>
                  </a:cubicBezTo>
                  <a:cubicBezTo>
                    <a:pt x="59690" y="440690"/>
                    <a:pt x="76200" y="424180"/>
                    <a:pt x="76200" y="402590"/>
                  </a:cubicBezTo>
                  <a:lnTo>
                    <a:pt x="76200" y="269240"/>
                  </a:lnTo>
                  <a:lnTo>
                    <a:pt x="22845672" y="269240"/>
                  </a:lnTo>
                  <a:lnTo>
                    <a:pt x="22845672" y="402590"/>
                  </a:lnTo>
                  <a:cubicBezTo>
                    <a:pt x="22845672" y="424180"/>
                    <a:pt x="22862183" y="440690"/>
                    <a:pt x="22883772" y="440690"/>
                  </a:cubicBezTo>
                  <a:cubicBezTo>
                    <a:pt x="22905363" y="440690"/>
                    <a:pt x="22921872" y="424180"/>
                    <a:pt x="22921872" y="402590"/>
                  </a:cubicBezTo>
                  <a:lnTo>
                    <a:pt x="22921872" y="38100"/>
                  </a:lnTo>
                  <a:cubicBezTo>
                    <a:pt x="22921872" y="16510"/>
                    <a:pt x="22904093" y="0"/>
                    <a:pt x="22883772" y="0"/>
                  </a:cubicBezTo>
                  <a:close/>
                </a:path>
              </a:pathLst>
            </a:custGeom>
            <a:solidFill>
              <a:srgbClr val="D5D8DB">
                <a:alpha val="49803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1274474" y="5258311"/>
            <a:ext cx="4560116" cy="87672"/>
            <a:chOff x="0" y="0"/>
            <a:chExt cx="22921873" cy="4406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2921872" cy="440690"/>
            </a:xfrm>
            <a:custGeom>
              <a:avLst/>
              <a:gdLst/>
              <a:ahLst/>
              <a:cxnLst/>
              <a:rect l="l" t="t" r="r" b="b"/>
              <a:pathLst>
                <a:path w="22921872" h="440690">
                  <a:moveTo>
                    <a:pt x="22883772" y="0"/>
                  </a:moveTo>
                  <a:cubicBezTo>
                    <a:pt x="22862183" y="0"/>
                    <a:pt x="22845672" y="16510"/>
                    <a:pt x="22845672" y="38100"/>
                  </a:cubicBezTo>
                  <a:lnTo>
                    <a:pt x="22845672" y="193040"/>
                  </a:lnTo>
                  <a:lnTo>
                    <a:pt x="76200" y="193040"/>
                  </a:lnTo>
                  <a:lnTo>
                    <a:pt x="76200" y="38100"/>
                  </a:lnTo>
                  <a:cubicBezTo>
                    <a:pt x="76200" y="16510"/>
                    <a:pt x="59690" y="0"/>
                    <a:pt x="38100" y="0"/>
                  </a:cubicBezTo>
                  <a:cubicBezTo>
                    <a:pt x="16510" y="0"/>
                    <a:pt x="0" y="16510"/>
                    <a:pt x="0" y="38100"/>
                  </a:cubicBezTo>
                  <a:lnTo>
                    <a:pt x="0" y="402590"/>
                  </a:lnTo>
                  <a:cubicBezTo>
                    <a:pt x="0" y="424180"/>
                    <a:pt x="16510" y="440690"/>
                    <a:pt x="38100" y="440690"/>
                  </a:cubicBezTo>
                  <a:cubicBezTo>
                    <a:pt x="59690" y="440690"/>
                    <a:pt x="76200" y="424180"/>
                    <a:pt x="76200" y="402590"/>
                  </a:cubicBezTo>
                  <a:lnTo>
                    <a:pt x="76200" y="269240"/>
                  </a:lnTo>
                  <a:lnTo>
                    <a:pt x="22845672" y="269240"/>
                  </a:lnTo>
                  <a:lnTo>
                    <a:pt x="22845672" y="402590"/>
                  </a:lnTo>
                  <a:cubicBezTo>
                    <a:pt x="22845672" y="424180"/>
                    <a:pt x="22862183" y="440690"/>
                    <a:pt x="22883772" y="440690"/>
                  </a:cubicBezTo>
                  <a:cubicBezTo>
                    <a:pt x="22905363" y="440690"/>
                    <a:pt x="22921872" y="424180"/>
                    <a:pt x="22921872" y="402590"/>
                  </a:cubicBezTo>
                  <a:lnTo>
                    <a:pt x="22921872" y="38100"/>
                  </a:lnTo>
                  <a:cubicBezTo>
                    <a:pt x="22921872" y="16510"/>
                    <a:pt x="22904093" y="0"/>
                    <a:pt x="22883772" y="0"/>
                  </a:cubicBezTo>
                  <a:close/>
                </a:path>
              </a:pathLst>
            </a:custGeom>
            <a:solidFill>
              <a:srgbClr val="D5D8DB">
                <a:alpha val="49803"/>
              </a:srgbClr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1274474" y="5579600"/>
            <a:ext cx="4560116" cy="87672"/>
            <a:chOff x="0" y="0"/>
            <a:chExt cx="22921873" cy="44069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2921872" cy="440690"/>
            </a:xfrm>
            <a:custGeom>
              <a:avLst/>
              <a:gdLst/>
              <a:ahLst/>
              <a:cxnLst/>
              <a:rect l="l" t="t" r="r" b="b"/>
              <a:pathLst>
                <a:path w="22921872" h="440690">
                  <a:moveTo>
                    <a:pt x="22883772" y="0"/>
                  </a:moveTo>
                  <a:cubicBezTo>
                    <a:pt x="22862183" y="0"/>
                    <a:pt x="22845672" y="16510"/>
                    <a:pt x="22845672" y="38100"/>
                  </a:cubicBezTo>
                  <a:lnTo>
                    <a:pt x="22845672" y="193040"/>
                  </a:lnTo>
                  <a:lnTo>
                    <a:pt x="76200" y="193040"/>
                  </a:lnTo>
                  <a:lnTo>
                    <a:pt x="76200" y="38100"/>
                  </a:lnTo>
                  <a:cubicBezTo>
                    <a:pt x="76200" y="16510"/>
                    <a:pt x="59690" y="0"/>
                    <a:pt x="38100" y="0"/>
                  </a:cubicBezTo>
                  <a:cubicBezTo>
                    <a:pt x="16510" y="0"/>
                    <a:pt x="0" y="16510"/>
                    <a:pt x="0" y="38100"/>
                  </a:cubicBezTo>
                  <a:lnTo>
                    <a:pt x="0" y="402590"/>
                  </a:lnTo>
                  <a:cubicBezTo>
                    <a:pt x="0" y="424180"/>
                    <a:pt x="16510" y="440690"/>
                    <a:pt x="38100" y="440690"/>
                  </a:cubicBezTo>
                  <a:cubicBezTo>
                    <a:pt x="59690" y="440690"/>
                    <a:pt x="76200" y="424180"/>
                    <a:pt x="76200" y="402590"/>
                  </a:cubicBezTo>
                  <a:lnTo>
                    <a:pt x="76200" y="269240"/>
                  </a:lnTo>
                  <a:lnTo>
                    <a:pt x="22845672" y="269240"/>
                  </a:lnTo>
                  <a:lnTo>
                    <a:pt x="22845672" y="402590"/>
                  </a:lnTo>
                  <a:cubicBezTo>
                    <a:pt x="22845672" y="424180"/>
                    <a:pt x="22862183" y="440690"/>
                    <a:pt x="22883772" y="440690"/>
                  </a:cubicBezTo>
                  <a:cubicBezTo>
                    <a:pt x="22905363" y="440690"/>
                    <a:pt x="22921872" y="424180"/>
                    <a:pt x="22921872" y="402590"/>
                  </a:cubicBezTo>
                  <a:lnTo>
                    <a:pt x="22921872" y="38100"/>
                  </a:lnTo>
                  <a:cubicBezTo>
                    <a:pt x="22921872" y="16510"/>
                    <a:pt x="22904093" y="0"/>
                    <a:pt x="22883772" y="0"/>
                  </a:cubicBezTo>
                  <a:close/>
                </a:path>
              </a:pathLst>
            </a:custGeom>
            <a:solidFill>
              <a:srgbClr val="D5D8DB">
                <a:alpha val="49803"/>
              </a:srgbClr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1274474" y="5896084"/>
            <a:ext cx="4560116" cy="87672"/>
            <a:chOff x="0" y="0"/>
            <a:chExt cx="22921873" cy="44069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2921872" cy="440690"/>
            </a:xfrm>
            <a:custGeom>
              <a:avLst/>
              <a:gdLst/>
              <a:ahLst/>
              <a:cxnLst/>
              <a:rect l="l" t="t" r="r" b="b"/>
              <a:pathLst>
                <a:path w="22921872" h="440690">
                  <a:moveTo>
                    <a:pt x="22883772" y="0"/>
                  </a:moveTo>
                  <a:cubicBezTo>
                    <a:pt x="22862183" y="0"/>
                    <a:pt x="22845672" y="16510"/>
                    <a:pt x="22845672" y="38100"/>
                  </a:cubicBezTo>
                  <a:lnTo>
                    <a:pt x="22845672" y="193040"/>
                  </a:lnTo>
                  <a:lnTo>
                    <a:pt x="76200" y="193040"/>
                  </a:lnTo>
                  <a:lnTo>
                    <a:pt x="76200" y="38100"/>
                  </a:lnTo>
                  <a:cubicBezTo>
                    <a:pt x="76200" y="16510"/>
                    <a:pt x="59690" y="0"/>
                    <a:pt x="38100" y="0"/>
                  </a:cubicBezTo>
                  <a:cubicBezTo>
                    <a:pt x="16510" y="0"/>
                    <a:pt x="0" y="16510"/>
                    <a:pt x="0" y="38100"/>
                  </a:cubicBezTo>
                  <a:lnTo>
                    <a:pt x="0" y="402590"/>
                  </a:lnTo>
                  <a:cubicBezTo>
                    <a:pt x="0" y="424180"/>
                    <a:pt x="16510" y="440690"/>
                    <a:pt x="38100" y="440690"/>
                  </a:cubicBezTo>
                  <a:cubicBezTo>
                    <a:pt x="59690" y="440690"/>
                    <a:pt x="76200" y="424180"/>
                    <a:pt x="76200" y="402590"/>
                  </a:cubicBezTo>
                  <a:lnTo>
                    <a:pt x="76200" y="269240"/>
                  </a:lnTo>
                  <a:lnTo>
                    <a:pt x="22845672" y="269240"/>
                  </a:lnTo>
                  <a:lnTo>
                    <a:pt x="22845672" y="402590"/>
                  </a:lnTo>
                  <a:cubicBezTo>
                    <a:pt x="22845672" y="424180"/>
                    <a:pt x="22862183" y="440690"/>
                    <a:pt x="22883772" y="440690"/>
                  </a:cubicBezTo>
                  <a:cubicBezTo>
                    <a:pt x="22905363" y="440690"/>
                    <a:pt x="22921872" y="424180"/>
                    <a:pt x="22921872" y="402590"/>
                  </a:cubicBezTo>
                  <a:lnTo>
                    <a:pt x="22921872" y="38100"/>
                  </a:lnTo>
                  <a:cubicBezTo>
                    <a:pt x="22921872" y="16510"/>
                    <a:pt x="22904093" y="0"/>
                    <a:pt x="22883772" y="0"/>
                  </a:cubicBezTo>
                  <a:close/>
                </a:path>
              </a:pathLst>
            </a:custGeom>
            <a:solidFill>
              <a:srgbClr val="D5D8DB">
                <a:alpha val="49803"/>
              </a:srgbClr>
            </a:solidFill>
          </p:spPr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23" name="AutoShape 23"/>
          <p:cNvSpPr/>
          <p:nvPr/>
        </p:nvSpPr>
        <p:spPr>
          <a:xfrm>
            <a:off x="1028700" y="1984264"/>
            <a:ext cx="16230600" cy="9525"/>
          </a:xfrm>
          <a:prstGeom prst="rect">
            <a:avLst/>
          </a:prstGeom>
          <a:solidFill>
            <a:srgbClr val="D5D8DB"/>
          </a:solidFill>
        </p:spPr>
      </p:sp>
      <p:sp>
        <p:nvSpPr>
          <p:cNvPr id="24" name="TextBox 24"/>
          <p:cNvSpPr txBox="1"/>
          <p:nvPr/>
        </p:nvSpPr>
        <p:spPr>
          <a:xfrm>
            <a:off x="1028700" y="3411362"/>
            <a:ext cx="7382597" cy="2602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</a:pPr>
            <a:r>
              <a:rPr lang="en-US" sz="9600" spc="-480">
                <a:solidFill>
                  <a:srgbClr val="D5D8DB"/>
                </a:solidFill>
                <a:latin typeface="Inter Bold"/>
              </a:rPr>
              <a:t>The Audios Co. Logo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09/26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8700" y="7605656"/>
            <a:ext cx="10532080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D5D8DB"/>
                </a:solidFill>
                <a:latin typeface="HK Grotesk Light"/>
              </a:rPr>
              <a:t>Our logo and the meaning behind it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759129" y="1031831"/>
            <a:ext cx="1534819" cy="26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>
                <a:solidFill>
                  <a:srgbClr val="D5D8DB"/>
                </a:solidFill>
                <a:latin typeface="Inter Bold"/>
              </a:rPr>
              <a:t>The Audios Co.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5D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10/26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1028700" y="3314286"/>
            <a:ext cx="840202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9" name="AutoShape 9"/>
          <p:cNvSpPr/>
          <p:nvPr/>
        </p:nvSpPr>
        <p:spPr>
          <a:xfrm>
            <a:off x="1028700" y="4571586"/>
            <a:ext cx="840202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0" name="AutoShape 10"/>
          <p:cNvSpPr/>
          <p:nvPr/>
        </p:nvSpPr>
        <p:spPr>
          <a:xfrm>
            <a:off x="1028700" y="5905086"/>
            <a:ext cx="840202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1" name="AutoShape 11"/>
          <p:cNvSpPr/>
          <p:nvPr/>
        </p:nvSpPr>
        <p:spPr>
          <a:xfrm>
            <a:off x="1028700" y="7162386"/>
            <a:ext cx="8402020" cy="9525"/>
          </a:xfrm>
          <a:prstGeom prst="rect">
            <a:avLst/>
          </a:prstGeom>
          <a:solidFill>
            <a:srgbClr val="1D2B42"/>
          </a:solidFill>
        </p:spPr>
      </p:sp>
      <p:grpSp>
        <p:nvGrpSpPr>
          <p:cNvPr id="12" name="Group 12"/>
          <p:cNvGrpSpPr/>
          <p:nvPr/>
        </p:nvGrpSpPr>
        <p:grpSpPr>
          <a:xfrm>
            <a:off x="1028700" y="2514420"/>
            <a:ext cx="8402020" cy="419100"/>
            <a:chOff x="0" y="0"/>
            <a:chExt cx="11202694" cy="558800"/>
          </a:xfrm>
        </p:grpSpPr>
        <p:sp>
          <p:nvSpPr>
            <p:cNvPr id="13" name="TextBox 13"/>
            <p:cNvSpPr txBox="1"/>
            <p:nvPr/>
          </p:nvSpPr>
          <p:spPr>
            <a:xfrm>
              <a:off x="3260017" y="73237"/>
              <a:ext cx="7942677" cy="393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1D2B42"/>
                  </a:solidFill>
                  <a:latin typeface="HK Grotesk Light"/>
                </a:rPr>
                <a:t>Presentations are communication tools that can be used.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2342494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2015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3771720"/>
            <a:ext cx="8402020" cy="419100"/>
            <a:chOff x="0" y="0"/>
            <a:chExt cx="11202694" cy="558800"/>
          </a:xfrm>
        </p:grpSpPr>
        <p:sp>
          <p:nvSpPr>
            <p:cNvPr id="16" name="TextBox 16"/>
            <p:cNvSpPr txBox="1"/>
            <p:nvPr/>
          </p:nvSpPr>
          <p:spPr>
            <a:xfrm>
              <a:off x="3260017" y="73237"/>
              <a:ext cx="7942677" cy="393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1D2B42"/>
                  </a:solidFill>
                  <a:latin typeface="HK Grotesk Light"/>
                </a:rPr>
                <a:t>Presentations are communication tools that can be used.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2342494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2016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5105220"/>
            <a:ext cx="8402020" cy="419100"/>
            <a:chOff x="0" y="0"/>
            <a:chExt cx="11202694" cy="558800"/>
          </a:xfrm>
        </p:grpSpPr>
        <p:sp>
          <p:nvSpPr>
            <p:cNvPr id="19" name="TextBox 19"/>
            <p:cNvSpPr txBox="1"/>
            <p:nvPr/>
          </p:nvSpPr>
          <p:spPr>
            <a:xfrm>
              <a:off x="3260017" y="73237"/>
              <a:ext cx="7942677" cy="393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1D2B42"/>
                  </a:solidFill>
                  <a:latin typeface="HK Grotesk Light"/>
                </a:rPr>
                <a:t>Presentations are communication tools that can be used.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2342494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2017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28700" y="6362520"/>
            <a:ext cx="8402020" cy="419100"/>
            <a:chOff x="0" y="0"/>
            <a:chExt cx="11202694" cy="558800"/>
          </a:xfrm>
        </p:grpSpPr>
        <p:sp>
          <p:nvSpPr>
            <p:cNvPr id="22" name="TextBox 22"/>
            <p:cNvSpPr txBox="1"/>
            <p:nvPr/>
          </p:nvSpPr>
          <p:spPr>
            <a:xfrm>
              <a:off x="3260017" y="73237"/>
              <a:ext cx="7942677" cy="393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1D2B42"/>
                  </a:solidFill>
                  <a:latin typeface="HK Grotesk Light"/>
                </a:rPr>
                <a:t>Presentations are communication tools that can be used.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2342494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2018</a:t>
              </a:r>
            </a:p>
          </p:txBody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759129" y="1031831"/>
            <a:ext cx="1534819" cy="26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>
                <a:solidFill>
                  <a:srgbClr val="1D2B42"/>
                </a:solidFill>
                <a:latin typeface="Inter Bold"/>
              </a:rPr>
              <a:t>The Audios Co.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0703879" y="2895420"/>
            <a:ext cx="6555421" cy="3634570"/>
            <a:chOff x="0" y="0"/>
            <a:chExt cx="8740562" cy="4846093"/>
          </a:xfrm>
        </p:grpSpPr>
        <p:sp>
          <p:nvSpPr>
            <p:cNvPr id="28" name="TextBox 28"/>
            <p:cNvSpPr txBox="1"/>
            <p:nvPr/>
          </p:nvSpPr>
          <p:spPr>
            <a:xfrm>
              <a:off x="0" y="133350"/>
              <a:ext cx="8740562" cy="35140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0080"/>
                </a:lnSpc>
              </a:pPr>
              <a:r>
                <a:rPr lang="en-US" sz="9600" spc="-480">
                  <a:solidFill>
                    <a:srgbClr val="1D2B42"/>
                  </a:solidFill>
                  <a:latin typeface="Inter Bold"/>
                </a:rPr>
                <a:t>Branding milestones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4138491"/>
              <a:ext cx="8740562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480"/>
                </a:lnSpc>
              </a:pPr>
              <a:r>
                <a:rPr lang="en-US" sz="3200">
                  <a:solidFill>
                    <a:srgbClr val="1D2B42"/>
                  </a:solidFill>
                  <a:latin typeface="HK Grotesk Light"/>
                </a:rPr>
                <a:t>Timeline of significant events</a:t>
              </a: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D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409700" y="1702944"/>
            <a:ext cx="6432993" cy="2084882"/>
            <a:chOff x="0" y="0"/>
            <a:chExt cx="8577324" cy="2779842"/>
          </a:xfrm>
        </p:grpSpPr>
        <p:sp>
          <p:nvSpPr>
            <p:cNvPr id="6" name="AutoShape 6"/>
            <p:cNvSpPr/>
            <p:nvPr/>
          </p:nvSpPr>
          <p:spPr>
            <a:xfrm>
              <a:off x="34500" y="963906"/>
              <a:ext cx="8508323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8577324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480"/>
                </a:lnSpc>
              </a:pPr>
              <a:r>
                <a:rPr lang="en-US" sz="3200">
                  <a:solidFill>
                    <a:srgbClr val="D5D8DB"/>
                  </a:solidFill>
                  <a:latin typeface="HK Grotesk Light"/>
                </a:rPr>
                <a:t>Our Logo Then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317437"/>
              <a:ext cx="8527959" cy="1462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D5D8DB"/>
                  </a:solidFill>
                  <a:latin typeface="HK Grotesk Light"/>
                </a:rPr>
                <a:t>Presentations are communication tools that can be used as demonstrations, lectures, speeches, reports, and more. It is mostly presented before an audience.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533054" y="5582254"/>
            <a:ext cx="2394934" cy="2325716"/>
            <a:chOff x="0" y="0"/>
            <a:chExt cx="3193246" cy="3100955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487462" y="0"/>
              <a:ext cx="2218321" cy="2218321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0" y="2535762"/>
              <a:ext cx="3193246" cy="5651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19"/>
                </a:lnSpc>
              </a:pPr>
              <a:r>
                <a:rPr lang="en-US" sz="2513" spc="-50">
                  <a:solidFill>
                    <a:srgbClr val="D5D8DB"/>
                  </a:solidFill>
                  <a:latin typeface="Inter Bold"/>
                </a:rPr>
                <a:t>The Audios Co.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>
            <a:off x="1054575" y="4799534"/>
            <a:ext cx="16230600" cy="9525"/>
          </a:xfrm>
          <a:prstGeom prst="rect">
            <a:avLst/>
          </a:prstGeom>
          <a:solidFill>
            <a:srgbClr val="D5D8DB"/>
          </a:solidFill>
        </p:spPr>
      </p:sp>
      <p:grpSp>
        <p:nvGrpSpPr>
          <p:cNvPr id="13" name="Group 13"/>
          <p:cNvGrpSpPr/>
          <p:nvPr/>
        </p:nvGrpSpPr>
        <p:grpSpPr>
          <a:xfrm>
            <a:off x="1409700" y="5702671"/>
            <a:ext cx="6432993" cy="2084882"/>
            <a:chOff x="0" y="0"/>
            <a:chExt cx="8577324" cy="2779842"/>
          </a:xfrm>
        </p:grpSpPr>
        <p:sp>
          <p:nvSpPr>
            <p:cNvPr id="14" name="AutoShape 14"/>
            <p:cNvSpPr/>
            <p:nvPr/>
          </p:nvSpPr>
          <p:spPr>
            <a:xfrm>
              <a:off x="34500" y="963906"/>
              <a:ext cx="8508323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8577324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480"/>
                </a:lnSpc>
              </a:pPr>
              <a:r>
                <a:rPr lang="en-US" sz="3200">
                  <a:solidFill>
                    <a:srgbClr val="D5D8DB"/>
                  </a:solidFill>
                  <a:latin typeface="HK Grotesk Light"/>
                </a:rPr>
                <a:t>Our Logo Now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317437"/>
              <a:ext cx="8527959" cy="1462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D5D8DB"/>
                  </a:solidFill>
                  <a:latin typeface="HK Grotesk Light"/>
                </a:rPr>
                <a:t>Presentations are communication tools that can be used as demonstrations, lectures, speeches, reports, and more. It is mostly presented before an audience.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533054" y="1582527"/>
            <a:ext cx="2394934" cy="2325716"/>
            <a:chOff x="0" y="0"/>
            <a:chExt cx="3193246" cy="3100955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467748" y="0"/>
              <a:ext cx="2215033" cy="2211902"/>
            </a:xfrm>
            <a:prstGeom prst="rect">
              <a:avLst/>
            </a:prstGeom>
          </p:spPr>
        </p:pic>
        <p:sp>
          <p:nvSpPr>
            <p:cNvPr id="19" name="TextBox 19"/>
            <p:cNvSpPr txBox="1"/>
            <p:nvPr/>
          </p:nvSpPr>
          <p:spPr>
            <a:xfrm>
              <a:off x="0" y="2535762"/>
              <a:ext cx="3193246" cy="5651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19"/>
                </a:lnSpc>
              </a:pPr>
              <a:r>
                <a:rPr lang="en-US" sz="2513" spc="-50">
                  <a:solidFill>
                    <a:srgbClr val="D5D8DB"/>
                  </a:solidFill>
                  <a:latin typeface="Inter Bold"/>
                </a:rPr>
                <a:t>The Audios Co.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11/26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D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1028700" y="7292989"/>
            <a:ext cx="16230600" cy="9525"/>
          </a:xfrm>
          <a:prstGeom prst="rect">
            <a:avLst/>
          </a:prstGeom>
          <a:solidFill>
            <a:srgbClr val="D5D8DB"/>
          </a:solid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8990728" y="1365334"/>
            <a:ext cx="8159488" cy="4680184"/>
            <a:chOff x="0" y="0"/>
            <a:chExt cx="7981950" cy="4578350"/>
          </a:xfrm>
        </p:grpSpPr>
        <p:sp>
          <p:nvSpPr>
            <p:cNvPr id="7" name="Freeform 7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D5D8DB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solidFill>
              <a:srgbClr val="1D2B42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1873005" y="2494942"/>
            <a:ext cx="2394934" cy="2325716"/>
            <a:chOff x="0" y="0"/>
            <a:chExt cx="3193246" cy="3100955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487462" y="0"/>
              <a:ext cx="2218321" cy="2218321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0" y="2535762"/>
              <a:ext cx="3193246" cy="5651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19"/>
                </a:lnSpc>
              </a:pPr>
              <a:r>
                <a:rPr lang="en-US" sz="2513" spc="-50">
                  <a:solidFill>
                    <a:srgbClr val="D5D8DB"/>
                  </a:solidFill>
                  <a:latin typeface="Inter Bold"/>
                </a:rPr>
                <a:t>The Audios Co.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12/26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291872" y="7654060"/>
            <a:ext cx="7858344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200">
                <a:solidFill>
                  <a:srgbClr val="D5D8DB"/>
                </a:solidFill>
                <a:latin typeface="HK Grotesk Light"/>
              </a:rPr>
              <a:t>Primary Logotype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28700" y="1839961"/>
            <a:ext cx="7064923" cy="3730929"/>
            <a:chOff x="0" y="0"/>
            <a:chExt cx="9419898" cy="4974572"/>
          </a:xfrm>
        </p:grpSpPr>
        <p:sp>
          <p:nvSpPr>
            <p:cNvPr id="20" name="TextBox 20"/>
            <p:cNvSpPr txBox="1"/>
            <p:nvPr/>
          </p:nvSpPr>
          <p:spPr>
            <a:xfrm>
              <a:off x="0" y="133350"/>
              <a:ext cx="9419898" cy="1812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0080"/>
                </a:lnSpc>
              </a:pPr>
              <a:r>
                <a:rPr lang="en-US" sz="9600" spc="-480">
                  <a:solidFill>
                    <a:srgbClr val="D5D8DB"/>
                  </a:solidFill>
                  <a:latin typeface="Inter Bold"/>
                </a:rPr>
                <a:t>Logo Usage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2521567"/>
              <a:ext cx="8362004" cy="245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D5D8DB"/>
                  </a:solidFill>
                  <a:latin typeface="HK Grotesk Light"/>
                </a:rPr>
                <a:t>Presentations are communication tools that can be used as demonstrations, lectures, speeches, reports, and more. It is mostly presented before an audience. It serves a variety of purposes, making presentations powerful tools for convincing and teaching.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02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/05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41157" y="5995574"/>
            <a:ext cx="4489794" cy="2080164"/>
            <a:chOff x="0" y="137440"/>
            <a:chExt cx="5986391" cy="2773552"/>
          </a:xfrm>
        </p:grpSpPr>
        <p:sp>
          <p:nvSpPr>
            <p:cNvPr id="15" name="AutoShape 15"/>
            <p:cNvSpPr/>
            <p:nvPr/>
          </p:nvSpPr>
          <p:spPr>
            <a:xfrm>
              <a:off x="0" y="1470538"/>
              <a:ext cx="5905755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80636" y="137440"/>
              <a:ext cx="5905755" cy="1125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700" dirty="0">
                  <a:solidFill>
                    <a:srgbClr val="1D2B42"/>
                  </a:solidFill>
                  <a:latin typeface="Inter Bold"/>
                </a:rPr>
                <a:t>Integrated Development Environment &amp; Software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16" y="1935596"/>
              <a:ext cx="5905755" cy="9753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dirty="0">
                  <a:solidFill>
                    <a:srgbClr val="1D2B42"/>
                  </a:solidFill>
                  <a:latin typeface="HK Grotesk Light"/>
                </a:rPr>
                <a:t>Tools that are primarily used to code and manipulate data.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941798" y="6394707"/>
            <a:ext cx="4429318" cy="1942281"/>
            <a:chOff x="-1" y="669618"/>
            <a:chExt cx="5905756" cy="2589706"/>
          </a:xfrm>
        </p:grpSpPr>
        <p:sp>
          <p:nvSpPr>
            <p:cNvPr id="20" name="AutoShape 20"/>
            <p:cNvSpPr/>
            <p:nvPr/>
          </p:nvSpPr>
          <p:spPr>
            <a:xfrm>
              <a:off x="0" y="1470538"/>
              <a:ext cx="5905755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-1" y="669618"/>
              <a:ext cx="5905755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dirty="0">
                  <a:solidFill>
                    <a:srgbClr val="1D2B42"/>
                  </a:solidFill>
                  <a:latin typeface="Inter Bold"/>
                </a:rPr>
                <a:t>Data Science Libraries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-1" y="1788065"/>
              <a:ext cx="5905755" cy="1471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dirty="0">
                  <a:solidFill>
                    <a:srgbClr val="1D2B42"/>
                  </a:solidFill>
                  <a:latin typeface="HK Grotesk Light"/>
                </a:rPr>
                <a:t>Libraries that are used to perform data analysis and machine learning modeling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842439" y="6415490"/>
            <a:ext cx="4835961" cy="1751811"/>
            <a:chOff x="-1" y="697328"/>
            <a:chExt cx="6447946" cy="2335748"/>
          </a:xfrm>
        </p:grpSpPr>
        <p:sp>
          <p:nvSpPr>
            <p:cNvPr id="25" name="AutoShape 25"/>
            <p:cNvSpPr/>
            <p:nvPr/>
          </p:nvSpPr>
          <p:spPr>
            <a:xfrm>
              <a:off x="0" y="1470538"/>
              <a:ext cx="5905755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-1" y="697328"/>
              <a:ext cx="5905755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dirty="0">
                  <a:solidFill>
                    <a:srgbClr val="1D2B42"/>
                  </a:solidFill>
                  <a:latin typeface="Inter Bold"/>
                </a:rPr>
                <a:t>Deployment Apps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2057680"/>
              <a:ext cx="6447945" cy="9753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dirty="0">
                  <a:solidFill>
                    <a:srgbClr val="1D2B42"/>
                  </a:solidFill>
                  <a:latin typeface="HK Grotesk Light"/>
                </a:rPr>
                <a:t>Applications that will be used for deployment and integration of our model.</a:t>
              </a:r>
            </a:p>
          </p:txBody>
        </p:sp>
      </p:grpSp>
      <p:pic>
        <p:nvPicPr>
          <p:cNvPr id="38" name="Picture 12" descr="Install Anaconda for Machine Learning and Data Science in Python">
            <a:extLst>
              <a:ext uri="{FF2B5EF4-FFF2-40B4-BE49-F238E27FC236}">
                <a16:creationId xmlns:a16="http://schemas.microsoft.com/office/drawing/2014/main" id="{D9CC42D4-1DA1-416A-89C4-9BEF2ED5B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23" y="2612520"/>
            <a:ext cx="2328924" cy="116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Setting up a Python Jupyter Notebook Online &amp; Working with Python on the  Cloud">
            <a:extLst>
              <a:ext uri="{FF2B5EF4-FFF2-40B4-BE49-F238E27FC236}">
                <a16:creationId xmlns:a16="http://schemas.microsoft.com/office/drawing/2014/main" id="{31A77B69-74FC-4D34-9C93-CB66921BA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768" y="2712605"/>
            <a:ext cx="2724158" cy="143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pandas (software) - Wikipedia">
            <a:extLst>
              <a:ext uri="{FF2B5EF4-FFF2-40B4-BE49-F238E27FC236}">
                <a16:creationId xmlns:a16="http://schemas.microsoft.com/office/drawing/2014/main" id="{FD12328D-995A-4602-8A5B-B2A892350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315" y="2496632"/>
            <a:ext cx="2510771" cy="101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scikit-learn - Wikipedia">
            <a:extLst>
              <a:ext uri="{FF2B5EF4-FFF2-40B4-BE49-F238E27FC236}">
                <a16:creationId xmlns:a16="http://schemas.microsoft.com/office/drawing/2014/main" id="{12D7DF23-ED22-41FC-9EB5-D273791F6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742" y="3772935"/>
            <a:ext cx="2089796" cy="112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icrosoft Excel Logo Png - Ms Office Excel Logo, Transparent Png - kindpng">
            <a:extLst>
              <a:ext uri="{FF2B5EF4-FFF2-40B4-BE49-F238E27FC236}">
                <a16:creationId xmlns:a16="http://schemas.microsoft.com/office/drawing/2014/main" id="{76086C87-FC55-4CE1-AEC9-EBC0B8A68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23" y="4285460"/>
            <a:ext cx="2328924" cy="121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3">
            <a:extLst>
              <a:ext uri="{FF2B5EF4-FFF2-40B4-BE49-F238E27FC236}">
                <a16:creationId xmlns:a16="http://schemas.microsoft.com/office/drawing/2014/main" id="{4FCE4D64-CA0F-4310-AB23-EE19A457BCB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52" name="TextBox 9">
            <a:extLst>
              <a:ext uri="{FF2B5EF4-FFF2-40B4-BE49-F238E27FC236}">
                <a16:creationId xmlns:a16="http://schemas.microsoft.com/office/drawing/2014/main" id="{D5B7F556-465C-49BD-842C-CA87448D35CA}"/>
              </a:ext>
            </a:extLst>
          </p:cNvPr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 err="1">
                <a:solidFill>
                  <a:srgbClr val="1D2B42"/>
                </a:solidFill>
                <a:latin typeface="Inter Bold"/>
              </a:rPr>
              <a:t>Eskwelabs</a:t>
            </a:r>
            <a:r>
              <a:rPr lang="en-US" sz="1502" spc="-30" dirty="0">
                <a:solidFill>
                  <a:srgbClr val="1D2B42"/>
                </a:solidFill>
                <a:latin typeface="Inter Bold"/>
              </a:rPr>
              <a:t> x Autoserved</a:t>
            </a:r>
          </a:p>
        </p:txBody>
      </p:sp>
      <p:sp>
        <p:nvSpPr>
          <p:cNvPr id="53" name="AutoShape 7">
            <a:extLst>
              <a:ext uri="{FF2B5EF4-FFF2-40B4-BE49-F238E27FC236}">
                <a16:creationId xmlns:a16="http://schemas.microsoft.com/office/drawing/2014/main" id="{5F137BEA-1E7B-4C25-B2D7-3D6FFC14198C}"/>
              </a:ext>
            </a:extLst>
          </p:cNvPr>
          <p:cNvSpPr/>
          <p:nvPr/>
        </p:nvSpPr>
        <p:spPr>
          <a:xfrm>
            <a:off x="1028700" y="20266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54" name="TextBox 8">
            <a:extLst>
              <a:ext uri="{FF2B5EF4-FFF2-40B4-BE49-F238E27FC236}">
                <a16:creationId xmlns:a16="http://schemas.microsoft.com/office/drawing/2014/main" id="{D9EE6024-10FF-43BF-B3E8-181BA6FCA775}"/>
              </a:ext>
            </a:extLst>
          </p:cNvPr>
          <p:cNvSpPr txBox="1"/>
          <p:nvPr/>
        </p:nvSpPr>
        <p:spPr>
          <a:xfrm>
            <a:off x="12725400" y="982753"/>
            <a:ext cx="13906500" cy="10439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3200" dirty="0">
                <a:solidFill>
                  <a:srgbClr val="1D2B42"/>
                </a:solidFill>
                <a:latin typeface="Inter Bold"/>
              </a:rPr>
              <a:t>DATA SCIENCE TOOLS</a:t>
            </a:r>
          </a:p>
        </p:txBody>
      </p:sp>
      <p:pic>
        <p:nvPicPr>
          <p:cNvPr id="2062" name="Picture 14" descr="NumPy - Wikipedia">
            <a:extLst>
              <a:ext uri="{FF2B5EF4-FFF2-40B4-BE49-F238E27FC236}">
                <a16:creationId xmlns:a16="http://schemas.microsoft.com/office/drawing/2014/main" id="{6084A9FA-F5FD-4164-A1B4-22066FD16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218" y="2385110"/>
            <a:ext cx="2464361" cy="110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idanovinda">
            <a:extLst>
              <a:ext uri="{FF2B5EF4-FFF2-40B4-BE49-F238E27FC236}">
                <a16:creationId xmlns:a16="http://schemas.microsoft.com/office/drawing/2014/main" id="{B54D9D36-9AE3-4FBC-81D2-4D26F5D1B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402" y="3563637"/>
            <a:ext cx="1742332" cy="1742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eroku – Logos Download">
            <a:extLst>
              <a:ext uri="{FF2B5EF4-FFF2-40B4-BE49-F238E27FC236}">
                <a16:creationId xmlns:a16="http://schemas.microsoft.com/office/drawing/2014/main" id="{29802F82-A750-4291-9364-8EB1255F1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3259693" y="2500517"/>
            <a:ext cx="3085559" cy="92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Streamlit — Everything You Need To Know | by Stephen Kilcommins | Mar, 2021  | DataDrivenInvestor">
            <a:extLst>
              <a:ext uri="{FF2B5EF4-FFF2-40B4-BE49-F238E27FC236}">
                <a16:creationId xmlns:a16="http://schemas.microsoft.com/office/drawing/2014/main" id="{C8318BCF-A888-4951-832D-604014BB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5447" y="3178605"/>
            <a:ext cx="3047105" cy="182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Creating a Video Chat Application using Flask and Agora.io | by Christopher  Lambert | Medium">
            <a:extLst>
              <a:ext uri="{FF2B5EF4-FFF2-40B4-BE49-F238E27FC236}">
                <a16:creationId xmlns:a16="http://schemas.microsoft.com/office/drawing/2014/main" id="{83C26A5A-3441-461E-B17B-7CB23A03A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062" y="4792846"/>
            <a:ext cx="2838368" cy="141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Learn Python Series (#10) - Matplotlib Part 1 — Steemit">
            <a:extLst>
              <a:ext uri="{FF2B5EF4-FFF2-40B4-BE49-F238E27FC236}">
                <a16:creationId xmlns:a16="http://schemas.microsoft.com/office/drawing/2014/main" id="{0FFA0C4C-2575-4798-AA83-14B9CAFCA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773" y="5209209"/>
            <a:ext cx="2869530" cy="107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Python logo and symbol, meaning, history, PNG">
            <a:extLst>
              <a:ext uri="{FF2B5EF4-FFF2-40B4-BE49-F238E27FC236}">
                <a16:creationId xmlns:a16="http://schemas.microsoft.com/office/drawing/2014/main" id="{45DF08D7-0B62-4A2B-94A5-D83CF49FD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918" y="4038179"/>
            <a:ext cx="2608192" cy="163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2384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5D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01/25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1039988" y="984598"/>
            <a:ext cx="6219312" cy="6411542"/>
            <a:chOff x="0" y="0"/>
            <a:chExt cx="8292417" cy="8548723"/>
          </a:xfrm>
        </p:grpSpPr>
        <p:sp>
          <p:nvSpPr>
            <p:cNvPr id="9" name="TextBox 9"/>
            <p:cNvSpPr txBox="1"/>
            <p:nvPr/>
          </p:nvSpPr>
          <p:spPr>
            <a:xfrm>
              <a:off x="0" y="133350"/>
              <a:ext cx="8292417" cy="35140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0080"/>
                </a:lnSpc>
              </a:pPr>
              <a:r>
                <a:rPr lang="en-US" sz="9600" spc="-480">
                  <a:solidFill>
                    <a:srgbClr val="1D2B42"/>
                  </a:solidFill>
                  <a:latin typeface="Inter Bold"/>
                </a:rPr>
                <a:t>Color Guidance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456644"/>
              <a:ext cx="8292417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480"/>
                </a:lnSpc>
              </a:pPr>
              <a:r>
                <a:rPr lang="en-US" sz="3200">
                  <a:solidFill>
                    <a:srgbClr val="1D2B42"/>
                  </a:solidFill>
                  <a:latin typeface="HK Grotesk Light"/>
                </a:rPr>
                <a:t>How to use our brand colors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095718"/>
              <a:ext cx="8292417" cy="245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demonstrations, lectures, speeches, reports, and more. Most of the time, they’re presented before an audience. It serves a variety of purposes, making them powerful tools for convincing and teaching.</a:t>
              </a: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0" y="4108887"/>
              <a:ext cx="8235674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13" name="AutoShape 13"/>
            <p:cNvSpPr/>
            <p:nvPr/>
          </p:nvSpPr>
          <p:spPr>
            <a:xfrm>
              <a:off x="0" y="5532503"/>
              <a:ext cx="8235674" cy="12700"/>
            </a:xfrm>
            <a:prstGeom prst="rect">
              <a:avLst/>
            </a:prstGeom>
            <a:solidFill>
              <a:srgbClr val="1D2B42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 l="17525" r="17525"/>
          <a:stretch>
            <a:fillRect/>
          </a:stretch>
        </p:blipFill>
        <p:spPr>
          <a:xfrm>
            <a:off x="-172151" y="-130210"/>
            <a:ext cx="10067852" cy="8729153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5D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15/26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8" name="AutoShape 8"/>
          <p:cNvSpPr/>
          <p:nvPr/>
        </p:nvSpPr>
        <p:spPr>
          <a:xfrm>
            <a:off x="1028700" y="1028700"/>
            <a:ext cx="4429317" cy="3397027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9" name="AutoShape 9"/>
          <p:cNvSpPr/>
          <p:nvPr/>
        </p:nvSpPr>
        <p:spPr>
          <a:xfrm>
            <a:off x="6929342" y="1028700"/>
            <a:ext cx="4429317" cy="3397027"/>
          </a:xfrm>
          <a:prstGeom prst="rect">
            <a:avLst/>
          </a:prstGeom>
          <a:solidFill>
            <a:srgbClr val="1D2B42">
              <a:alpha val="9803"/>
            </a:srgbClr>
          </a:solidFill>
        </p:spPr>
      </p:sp>
      <p:sp>
        <p:nvSpPr>
          <p:cNvPr id="10" name="AutoShape 10"/>
          <p:cNvSpPr/>
          <p:nvPr/>
        </p:nvSpPr>
        <p:spPr>
          <a:xfrm>
            <a:off x="12829983" y="1028700"/>
            <a:ext cx="4429317" cy="3397027"/>
          </a:xfrm>
          <a:prstGeom prst="rect">
            <a:avLst/>
          </a:prstGeom>
          <a:solidFill>
            <a:srgbClr val="1D2B42">
              <a:alpha val="40000"/>
            </a:srgbClr>
          </a:solidFill>
        </p:spPr>
      </p:sp>
      <p:grpSp>
        <p:nvGrpSpPr>
          <p:cNvPr id="11" name="Group 11"/>
          <p:cNvGrpSpPr/>
          <p:nvPr/>
        </p:nvGrpSpPr>
        <p:grpSpPr>
          <a:xfrm>
            <a:off x="2272262" y="1822806"/>
            <a:ext cx="1942192" cy="1904066"/>
            <a:chOff x="0" y="0"/>
            <a:chExt cx="2589589" cy="2538754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95312" y="0"/>
              <a:ext cx="1798966" cy="1798966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0" y="2079127"/>
              <a:ext cx="2589589" cy="45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4"/>
                </a:lnSpc>
              </a:pPr>
              <a:r>
                <a:rPr lang="en-US" sz="2038" spc="-40">
                  <a:solidFill>
                    <a:srgbClr val="D5D8DB"/>
                  </a:solidFill>
                  <a:latin typeface="Inter Bold"/>
                </a:rPr>
                <a:t>The Audios Co.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4932553"/>
            <a:ext cx="4429317" cy="3011539"/>
            <a:chOff x="0" y="0"/>
            <a:chExt cx="5905755" cy="4015385"/>
          </a:xfrm>
        </p:grpSpPr>
        <p:sp>
          <p:nvSpPr>
            <p:cNvPr id="15" name="AutoShape 15"/>
            <p:cNvSpPr/>
            <p:nvPr/>
          </p:nvSpPr>
          <p:spPr>
            <a:xfrm>
              <a:off x="0" y="1470538"/>
              <a:ext cx="5905755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5905755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Primary Palette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057680"/>
              <a:ext cx="5905755" cy="1957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713729"/>
              <a:ext cx="5905755" cy="392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1D2B42"/>
                  </a:solidFill>
                  <a:latin typeface="HK Grotesk Light"/>
                </a:rPr>
                <a:t>#d5d8db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929342" y="4932553"/>
            <a:ext cx="4429317" cy="3011539"/>
            <a:chOff x="0" y="0"/>
            <a:chExt cx="5905755" cy="4015385"/>
          </a:xfrm>
        </p:grpSpPr>
        <p:sp>
          <p:nvSpPr>
            <p:cNvPr id="20" name="AutoShape 20"/>
            <p:cNvSpPr/>
            <p:nvPr/>
          </p:nvSpPr>
          <p:spPr>
            <a:xfrm>
              <a:off x="0" y="1470538"/>
              <a:ext cx="5905755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9525"/>
              <a:ext cx="5905755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Secondary Palette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2057680"/>
              <a:ext cx="5905755" cy="1957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713729"/>
              <a:ext cx="5905755" cy="392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1D2B42"/>
                  </a:solidFill>
                  <a:latin typeface="HK Grotesk Light"/>
                </a:rPr>
                <a:t>#1d2b42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829983" y="4932553"/>
            <a:ext cx="4429317" cy="3011539"/>
            <a:chOff x="0" y="0"/>
            <a:chExt cx="5905755" cy="4015385"/>
          </a:xfrm>
        </p:grpSpPr>
        <p:sp>
          <p:nvSpPr>
            <p:cNvPr id="25" name="AutoShape 25"/>
            <p:cNvSpPr/>
            <p:nvPr/>
          </p:nvSpPr>
          <p:spPr>
            <a:xfrm>
              <a:off x="0" y="1470538"/>
              <a:ext cx="5905755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9525"/>
              <a:ext cx="5905755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Colors in Use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2057680"/>
              <a:ext cx="5905755" cy="1957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713729"/>
              <a:ext cx="5905755" cy="392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1D2B42"/>
                  </a:solidFill>
                  <a:latin typeface="HK Grotesk Light"/>
                </a:rPr>
                <a:t>#d5d8db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3475158" y="1897256"/>
            <a:ext cx="3000910" cy="674612"/>
            <a:chOff x="0" y="0"/>
            <a:chExt cx="4001214" cy="899483"/>
          </a:xfrm>
        </p:grpSpPr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99483" cy="899483"/>
            </a:xfrm>
            <a:prstGeom prst="rect">
              <a:avLst/>
            </a:prstGeom>
          </p:spPr>
        </p:pic>
        <p:sp>
          <p:nvSpPr>
            <p:cNvPr id="31" name="TextBox 31"/>
            <p:cNvSpPr txBox="1"/>
            <p:nvPr/>
          </p:nvSpPr>
          <p:spPr>
            <a:xfrm>
              <a:off x="1411624" y="196115"/>
              <a:ext cx="2589589" cy="45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4"/>
                </a:lnSpc>
              </a:pPr>
              <a:r>
                <a:rPr lang="en-US" sz="2038" spc="-40">
                  <a:solidFill>
                    <a:srgbClr val="D5D8DB"/>
                  </a:solidFill>
                  <a:latin typeface="Inter Bold"/>
                </a:rPr>
                <a:t>The Audios Co.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172904" y="1822806"/>
            <a:ext cx="1942192" cy="1904066"/>
            <a:chOff x="0" y="0"/>
            <a:chExt cx="2589589" cy="2538754"/>
          </a:xfrm>
        </p:grpSpPr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395312" y="0"/>
              <a:ext cx="1798966" cy="1798966"/>
            </a:xfrm>
            <a:prstGeom prst="rect">
              <a:avLst/>
            </a:prstGeom>
          </p:spPr>
        </p:pic>
        <p:sp>
          <p:nvSpPr>
            <p:cNvPr id="34" name="TextBox 34"/>
            <p:cNvSpPr txBox="1"/>
            <p:nvPr/>
          </p:nvSpPr>
          <p:spPr>
            <a:xfrm>
              <a:off x="0" y="2079127"/>
              <a:ext cx="2589589" cy="45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4"/>
                </a:lnSpc>
              </a:pPr>
              <a:r>
                <a:rPr lang="en-US" sz="2038" spc="-40">
                  <a:solidFill>
                    <a:srgbClr val="1D2B42"/>
                  </a:solidFill>
                  <a:latin typeface="Inter Bold"/>
                </a:rPr>
                <a:t>The Audios Co.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3475158" y="2977809"/>
            <a:ext cx="3000910" cy="674612"/>
            <a:chOff x="0" y="0"/>
            <a:chExt cx="4001214" cy="899483"/>
          </a:xfrm>
        </p:grpSpPr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99483" cy="899483"/>
            </a:xfrm>
            <a:prstGeom prst="rect">
              <a:avLst/>
            </a:prstGeom>
          </p:spPr>
        </p:pic>
        <p:sp>
          <p:nvSpPr>
            <p:cNvPr id="37" name="TextBox 37"/>
            <p:cNvSpPr txBox="1"/>
            <p:nvPr/>
          </p:nvSpPr>
          <p:spPr>
            <a:xfrm>
              <a:off x="1411624" y="196115"/>
              <a:ext cx="2589589" cy="45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4"/>
                </a:lnSpc>
              </a:pPr>
              <a:r>
                <a:rPr lang="en-US" sz="2038" spc="-40">
                  <a:solidFill>
                    <a:srgbClr val="1D2B42"/>
                  </a:solidFill>
                  <a:latin typeface="Inter Bold"/>
                </a:rPr>
                <a:t>The Audios Co.</a:t>
              </a: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D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16/26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709399"/>
            <a:ext cx="7426477" cy="367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D5D8DB"/>
                </a:solidFill>
                <a:latin typeface="Inter Bold"/>
              </a:rPr>
              <a:t>ALBUM ARTWORK GUIDELINES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768565" y="820547"/>
            <a:ext cx="3050427" cy="2950464"/>
            <a:chOff x="0" y="0"/>
            <a:chExt cx="4067236" cy="3933952"/>
          </a:xfrm>
        </p:grpSpPr>
        <p:sp>
          <p:nvSpPr>
            <p:cNvPr id="10" name="AutoShape 10"/>
            <p:cNvSpPr/>
            <p:nvPr/>
          </p:nvSpPr>
          <p:spPr>
            <a:xfrm>
              <a:off x="0" y="1524000"/>
              <a:ext cx="4067236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1915075"/>
              <a:ext cx="4067236" cy="2018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D5D8DB"/>
                  </a:solidFill>
                  <a:latin typeface="HK Grotesk Light"/>
                </a:rPr>
                <a:t>Presentations are communication tools that can be used as demonstrations, lectures, speeches, reports, and more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4067236" cy="1127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D5D8DB"/>
                  </a:solidFill>
                  <a:latin typeface="Inter Bold"/>
                </a:rPr>
                <a:t>The band's</a:t>
              </a:r>
            </a:p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D5D8DB"/>
                  </a:solidFill>
                  <a:latin typeface="Inter Bold"/>
                </a:rPr>
                <a:t>vision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208873" y="820547"/>
            <a:ext cx="3050427" cy="2950464"/>
            <a:chOff x="0" y="0"/>
            <a:chExt cx="4067236" cy="3933952"/>
          </a:xfrm>
        </p:grpSpPr>
        <p:sp>
          <p:nvSpPr>
            <p:cNvPr id="14" name="AutoShape 14"/>
            <p:cNvSpPr/>
            <p:nvPr/>
          </p:nvSpPr>
          <p:spPr>
            <a:xfrm>
              <a:off x="0" y="1524000"/>
              <a:ext cx="4067236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1915075"/>
              <a:ext cx="4067236" cy="2018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D5D8DB"/>
                  </a:solidFill>
                  <a:latin typeface="HK Grotesk Light"/>
                </a:rPr>
                <a:t>Presentations are communication tools that can be used as demonstrations, lectures, speeches, reports, and mre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4067236" cy="1127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D5D8DB"/>
                  </a:solidFill>
                  <a:latin typeface="Inter Bold"/>
                </a:rPr>
                <a:t>Color </a:t>
              </a:r>
            </a:p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D5D8DB"/>
                  </a:solidFill>
                  <a:latin typeface="Inter Bold"/>
                </a:rPr>
                <a:t>selection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768565" y="4607035"/>
            <a:ext cx="3050427" cy="2950464"/>
            <a:chOff x="0" y="0"/>
            <a:chExt cx="4067236" cy="3933952"/>
          </a:xfrm>
        </p:grpSpPr>
        <p:sp>
          <p:nvSpPr>
            <p:cNvPr id="18" name="AutoShape 18"/>
            <p:cNvSpPr/>
            <p:nvPr/>
          </p:nvSpPr>
          <p:spPr>
            <a:xfrm>
              <a:off x="0" y="1524000"/>
              <a:ext cx="4067236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1915075"/>
              <a:ext cx="4067236" cy="2018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D5D8DB"/>
                  </a:solidFill>
                  <a:latin typeface="HK Grotesk Light"/>
                </a:rPr>
                <a:t>Presentations are communication tools that can be used as demonstrations, lectures, speeches, reports, and more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4067236" cy="1127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800">
                  <a:solidFill>
                    <a:srgbClr val="D5D8DB"/>
                  </a:solidFill>
                  <a:latin typeface="Inter Bold"/>
                </a:rPr>
                <a:t>Imagery </a:t>
              </a:r>
            </a:p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D5D8DB"/>
                  </a:solidFill>
                  <a:latin typeface="Inter Bold"/>
                </a:rPr>
                <a:t>and style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208873" y="4607035"/>
            <a:ext cx="3050427" cy="2950464"/>
            <a:chOff x="0" y="0"/>
            <a:chExt cx="4067236" cy="3933952"/>
          </a:xfrm>
        </p:grpSpPr>
        <p:sp>
          <p:nvSpPr>
            <p:cNvPr id="22" name="AutoShape 22"/>
            <p:cNvSpPr/>
            <p:nvPr/>
          </p:nvSpPr>
          <p:spPr>
            <a:xfrm>
              <a:off x="0" y="1524000"/>
              <a:ext cx="4067236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1915075"/>
              <a:ext cx="4067236" cy="2018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D5D8DB"/>
                  </a:solidFill>
                  <a:latin typeface="HK Grotesk Light"/>
                </a:rPr>
                <a:t>Presentations are communication tools that can be used as demonstrations, lectures, speeches, reports, and mre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9525"/>
              <a:ext cx="4067236" cy="1127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D5D8DB"/>
                  </a:solidFill>
                  <a:latin typeface="Inter Bold"/>
                </a:rPr>
                <a:t>Album </a:t>
              </a:r>
            </a:p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D5D8DB"/>
                  </a:solidFill>
                  <a:latin typeface="Inter Bold"/>
                </a:rPr>
                <a:t>details</a:t>
              </a:r>
            </a:p>
          </p:txBody>
        </p:sp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759129" y="1031831"/>
            <a:ext cx="1534819" cy="26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>
                <a:solidFill>
                  <a:srgbClr val="D5D8DB"/>
                </a:solidFill>
                <a:latin typeface="Inter Bold"/>
              </a:rPr>
              <a:t>The Audios Co.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5D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17/27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8" name="AutoShape 8"/>
          <p:cNvSpPr/>
          <p:nvPr/>
        </p:nvSpPr>
        <p:spPr>
          <a:xfrm>
            <a:off x="1101634" y="4030709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9" name="TextBox 9"/>
          <p:cNvSpPr txBox="1"/>
          <p:nvPr/>
        </p:nvSpPr>
        <p:spPr>
          <a:xfrm>
            <a:off x="13465723" y="2564336"/>
            <a:ext cx="3755615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200">
                <a:solidFill>
                  <a:srgbClr val="1D2B42"/>
                </a:solidFill>
                <a:latin typeface="HK Grotesk Light"/>
              </a:rPr>
              <a:t>Type family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01634" y="2217944"/>
            <a:ext cx="10885489" cy="1325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</a:pPr>
            <a:r>
              <a:rPr lang="en-US" sz="9600" spc="-480">
                <a:solidFill>
                  <a:srgbClr val="1D2B42"/>
                </a:solidFill>
                <a:latin typeface="Inter Bold"/>
              </a:rPr>
              <a:t>Typography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81046" y="4724625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Cc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81046" y="5270469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Ii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981046" y="5816314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Oo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81046" y="6362158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Uu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153661" y="4724625"/>
            <a:ext cx="833343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Dd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153661" y="5270469"/>
            <a:ext cx="833343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Jj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153661" y="5816314"/>
            <a:ext cx="833343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Pp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153661" y="6362158"/>
            <a:ext cx="833343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Vv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343530" y="4724625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Ee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343530" y="5270469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Kk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343530" y="5816314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Qq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343530" y="6362158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Ww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516145" y="4724625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Ff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516145" y="5270469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Ll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516145" y="5816314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Rr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6516145" y="6362158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Xx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635816" y="4724625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 u="none">
                <a:solidFill>
                  <a:srgbClr val="1D2B42"/>
                </a:solidFill>
                <a:latin typeface="Inter Bold"/>
              </a:rPr>
              <a:t>Aa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635816" y="5270469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Gg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635816" y="5816314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Mm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635816" y="6362158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Ss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635816" y="6908003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Yy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808431" y="4724625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Bb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808431" y="5270469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Hh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808431" y="5816314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Nn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808431" y="6362158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Tt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808431" y="6908003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Zz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982294" y="6908003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00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153661" y="6908003"/>
            <a:ext cx="833343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01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5343530" y="6908003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02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6516145" y="6908003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03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635816" y="7453847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04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808431" y="7453847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05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982294" y="7453847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06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153661" y="7453847"/>
            <a:ext cx="833343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07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5343530" y="7453847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08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6516145" y="7453847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09</a:t>
            </a:r>
          </a:p>
        </p:txBody>
      </p:sp>
      <p:pic>
        <p:nvPicPr>
          <p:cNvPr id="47" name="Picture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48" name="TextBox 48"/>
          <p:cNvSpPr txBox="1"/>
          <p:nvPr/>
        </p:nvSpPr>
        <p:spPr>
          <a:xfrm>
            <a:off x="1759129" y="1031831"/>
            <a:ext cx="1534819" cy="26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>
                <a:solidFill>
                  <a:srgbClr val="1D2B42"/>
                </a:solidFill>
                <a:latin typeface="Inter Bold"/>
              </a:rPr>
              <a:t>The Audios Co.</a:t>
            </a:r>
          </a:p>
        </p:txBody>
      </p:sp>
      <p:pic>
        <p:nvPicPr>
          <p:cNvPr id="49" name="Picture 4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sp>
        <p:nvSpPr>
          <p:cNvPr id="50" name="AutoShape 50"/>
          <p:cNvSpPr/>
          <p:nvPr/>
        </p:nvSpPr>
        <p:spPr>
          <a:xfrm>
            <a:off x="1028700" y="1758869"/>
            <a:ext cx="16230600" cy="9525"/>
          </a:xfrm>
          <a:prstGeom prst="rect">
            <a:avLst/>
          </a:prstGeom>
          <a:solidFill>
            <a:srgbClr val="1D2B42"/>
          </a:solidFill>
        </p:spPr>
      </p:sp>
      <p:grpSp>
        <p:nvGrpSpPr>
          <p:cNvPr id="51" name="Group 51"/>
          <p:cNvGrpSpPr/>
          <p:nvPr/>
        </p:nvGrpSpPr>
        <p:grpSpPr>
          <a:xfrm>
            <a:off x="1316593" y="4620348"/>
            <a:ext cx="4429317" cy="3218944"/>
            <a:chOff x="0" y="0"/>
            <a:chExt cx="5905755" cy="4291926"/>
          </a:xfrm>
        </p:grpSpPr>
        <p:sp>
          <p:nvSpPr>
            <p:cNvPr id="52" name="TextBox 52"/>
            <p:cNvSpPr txBox="1"/>
            <p:nvPr/>
          </p:nvSpPr>
          <p:spPr>
            <a:xfrm>
              <a:off x="0" y="333375"/>
              <a:ext cx="5905755" cy="33189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18000"/>
                </a:lnSpc>
                <a:spcBef>
                  <a:spcPct val="0"/>
                </a:spcBef>
              </a:pPr>
              <a:r>
                <a:rPr lang="en-US" sz="18000" u="none">
                  <a:solidFill>
                    <a:srgbClr val="1D2B42"/>
                  </a:solidFill>
                  <a:latin typeface="Inter Bold"/>
                </a:rPr>
                <a:t>Aa</a:t>
              </a: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3723601"/>
              <a:ext cx="5905755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Inter bold</a:t>
              </a: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D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49629" y="5276850"/>
            <a:ext cx="13388743" cy="1325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9600" spc="-480">
                <a:solidFill>
                  <a:srgbClr val="D5D8DB"/>
                </a:solidFill>
                <a:latin typeface="Inter Bold"/>
              </a:rPr>
              <a:t>Typography Guidelines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18/26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59129" y="1031831"/>
            <a:ext cx="1534819" cy="26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>
                <a:solidFill>
                  <a:srgbClr val="D5D8DB"/>
                </a:solidFill>
                <a:latin typeface="Inter Bold"/>
              </a:rPr>
              <a:t>The Audios Co.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28700" y="2466354"/>
            <a:ext cx="16230600" cy="988060"/>
            <a:chOff x="0" y="0"/>
            <a:chExt cx="21640800" cy="1317413"/>
          </a:xfrm>
        </p:grpSpPr>
        <p:sp>
          <p:nvSpPr>
            <p:cNvPr id="13" name="TextBox 13"/>
            <p:cNvSpPr txBox="1"/>
            <p:nvPr/>
          </p:nvSpPr>
          <p:spPr>
            <a:xfrm>
              <a:off x="2295842" y="-66675"/>
              <a:ext cx="17049117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D5D8DB"/>
                  </a:solidFill>
                  <a:latin typeface="HK Grotesk Light"/>
                </a:rPr>
                <a:t>Things to keep in mind</a:t>
              </a:r>
            </a:p>
          </p:txBody>
        </p:sp>
        <p:sp>
          <p:nvSpPr>
            <p:cNvPr id="14" name="AutoShape 14"/>
            <p:cNvSpPr/>
            <p:nvPr/>
          </p:nvSpPr>
          <p:spPr>
            <a:xfrm>
              <a:off x="0" y="1304713"/>
              <a:ext cx="21640800" cy="12700"/>
            </a:xfrm>
            <a:prstGeom prst="rect">
              <a:avLst/>
            </a:prstGeom>
            <a:solidFill>
              <a:srgbClr val="D5D8DB"/>
            </a:solidFill>
          </p:spPr>
        </p:sp>
      </p:grpSp>
      <p:sp>
        <p:nvSpPr>
          <p:cNvPr id="15" name="AutoShape 15"/>
          <p:cNvSpPr/>
          <p:nvPr/>
        </p:nvSpPr>
        <p:spPr>
          <a:xfrm>
            <a:off x="1028700" y="1958989"/>
            <a:ext cx="16230600" cy="9525"/>
          </a:xfrm>
          <a:prstGeom prst="rect">
            <a:avLst/>
          </a:prstGeom>
          <a:solidFill>
            <a:srgbClr val="D5D8DB"/>
          </a:solidFill>
        </p:spPr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5D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19/26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5734610"/>
            <a:ext cx="4934722" cy="2171642"/>
            <a:chOff x="0" y="0"/>
            <a:chExt cx="6579630" cy="2895523"/>
          </a:xfrm>
        </p:grpSpPr>
        <p:sp>
          <p:nvSpPr>
            <p:cNvPr id="9" name="AutoShape 9"/>
            <p:cNvSpPr/>
            <p:nvPr/>
          </p:nvSpPr>
          <p:spPr>
            <a:xfrm>
              <a:off x="0" y="948316"/>
              <a:ext cx="6579630" cy="12877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1433118"/>
              <a:ext cx="6579630" cy="1462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6579630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Font Size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676639" y="5734610"/>
            <a:ext cx="4934722" cy="2171642"/>
            <a:chOff x="0" y="0"/>
            <a:chExt cx="6579630" cy="2895523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433118"/>
              <a:ext cx="6579630" cy="1462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6579630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Tracking</a:t>
              </a:r>
            </a:p>
          </p:txBody>
        </p:sp>
        <p:sp>
          <p:nvSpPr>
            <p:cNvPr id="15" name="AutoShape 15"/>
            <p:cNvSpPr/>
            <p:nvPr/>
          </p:nvSpPr>
          <p:spPr>
            <a:xfrm>
              <a:off x="0" y="948316"/>
              <a:ext cx="6579630" cy="12877"/>
            </a:xfrm>
            <a:prstGeom prst="rect">
              <a:avLst/>
            </a:prstGeom>
            <a:solidFill>
              <a:srgbClr val="1D2B42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2324335" y="5734610"/>
            <a:ext cx="4934965" cy="2171642"/>
            <a:chOff x="0" y="0"/>
            <a:chExt cx="6579954" cy="2895523"/>
          </a:xfrm>
        </p:grpSpPr>
        <p:sp>
          <p:nvSpPr>
            <p:cNvPr id="17" name="TextBox 17"/>
            <p:cNvSpPr txBox="1"/>
            <p:nvPr/>
          </p:nvSpPr>
          <p:spPr>
            <a:xfrm>
              <a:off x="324" y="1433118"/>
              <a:ext cx="6579630" cy="1462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24" y="-9525"/>
              <a:ext cx="6579630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Leading</a:t>
              </a:r>
            </a:p>
          </p:txBody>
        </p:sp>
        <p:sp>
          <p:nvSpPr>
            <p:cNvPr id="19" name="AutoShape 19"/>
            <p:cNvSpPr/>
            <p:nvPr/>
          </p:nvSpPr>
          <p:spPr>
            <a:xfrm>
              <a:off x="0" y="948316"/>
              <a:ext cx="6579630" cy="12877"/>
            </a:xfrm>
            <a:prstGeom prst="rect">
              <a:avLst/>
            </a:prstGeom>
            <a:solidFill>
              <a:srgbClr val="1D2B42"/>
            </a:solidFill>
          </p:spPr>
        </p:sp>
      </p:grpSp>
      <p:grpSp>
        <p:nvGrpSpPr>
          <p:cNvPr id="20" name="Group 20"/>
          <p:cNvGrpSpPr/>
          <p:nvPr/>
        </p:nvGrpSpPr>
        <p:grpSpPr>
          <a:xfrm rot="-5400000">
            <a:off x="7148888" y="-4813945"/>
            <a:ext cx="3990225" cy="15924666"/>
            <a:chOff x="0" y="0"/>
            <a:chExt cx="3290570" cy="32956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327809" cy="18673625"/>
            </a:xfrm>
            <a:custGeom>
              <a:avLst/>
              <a:gdLst/>
              <a:ahLst/>
              <a:cxnLst/>
              <a:rect l="l" t="t" r="r" b="b"/>
              <a:pathLst>
                <a:path w="5327809" h="18673625">
                  <a:moveTo>
                    <a:pt x="5327809" y="65550"/>
                  </a:moveTo>
                  <a:lnTo>
                    <a:pt x="0" y="65550"/>
                  </a:lnTo>
                  <a:lnTo>
                    <a:pt x="0" y="0"/>
                  </a:lnTo>
                  <a:lnTo>
                    <a:pt x="5327809" y="0"/>
                  </a:lnTo>
                  <a:lnTo>
                    <a:pt x="5327809" y="65550"/>
                  </a:lnTo>
                  <a:close/>
                  <a:moveTo>
                    <a:pt x="5327809" y="2654785"/>
                  </a:moveTo>
                  <a:lnTo>
                    <a:pt x="0" y="2654785"/>
                  </a:lnTo>
                  <a:lnTo>
                    <a:pt x="0" y="2720335"/>
                  </a:lnTo>
                  <a:lnTo>
                    <a:pt x="5327809" y="2720335"/>
                  </a:lnTo>
                  <a:lnTo>
                    <a:pt x="5327809" y="2654785"/>
                  </a:lnTo>
                  <a:close/>
                  <a:moveTo>
                    <a:pt x="5327809" y="5317763"/>
                  </a:moveTo>
                  <a:lnTo>
                    <a:pt x="0" y="5317763"/>
                  </a:lnTo>
                  <a:lnTo>
                    <a:pt x="0" y="5383313"/>
                  </a:lnTo>
                  <a:lnTo>
                    <a:pt x="5327809" y="5383313"/>
                  </a:lnTo>
                  <a:lnTo>
                    <a:pt x="5327809" y="5317763"/>
                  </a:lnTo>
                  <a:close/>
                  <a:moveTo>
                    <a:pt x="5327809" y="7972547"/>
                  </a:moveTo>
                  <a:lnTo>
                    <a:pt x="0" y="7972547"/>
                  </a:lnTo>
                  <a:lnTo>
                    <a:pt x="0" y="8038098"/>
                  </a:lnTo>
                  <a:lnTo>
                    <a:pt x="5327809" y="8038098"/>
                  </a:lnTo>
                  <a:lnTo>
                    <a:pt x="5327809" y="7972547"/>
                  </a:lnTo>
                  <a:close/>
                  <a:moveTo>
                    <a:pt x="5327809" y="10627332"/>
                  </a:moveTo>
                  <a:lnTo>
                    <a:pt x="0" y="10627332"/>
                  </a:lnTo>
                  <a:lnTo>
                    <a:pt x="0" y="10692882"/>
                  </a:lnTo>
                  <a:lnTo>
                    <a:pt x="5327809" y="10692882"/>
                  </a:lnTo>
                  <a:lnTo>
                    <a:pt x="5327809" y="10627332"/>
                  </a:lnTo>
                  <a:close/>
                  <a:moveTo>
                    <a:pt x="5327809" y="13290310"/>
                  </a:moveTo>
                  <a:lnTo>
                    <a:pt x="0" y="13290310"/>
                  </a:lnTo>
                  <a:lnTo>
                    <a:pt x="0" y="13355861"/>
                  </a:lnTo>
                  <a:lnTo>
                    <a:pt x="5327809" y="13355861"/>
                  </a:lnTo>
                  <a:lnTo>
                    <a:pt x="5327809" y="13290310"/>
                  </a:lnTo>
                  <a:close/>
                  <a:moveTo>
                    <a:pt x="5327809" y="15945095"/>
                  </a:moveTo>
                  <a:lnTo>
                    <a:pt x="0" y="15945095"/>
                  </a:lnTo>
                  <a:lnTo>
                    <a:pt x="0" y="16010646"/>
                  </a:lnTo>
                  <a:lnTo>
                    <a:pt x="5327809" y="16010646"/>
                  </a:lnTo>
                  <a:lnTo>
                    <a:pt x="5327809" y="15945095"/>
                  </a:lnTo>
                  <a:close/>
                  <a:moveTo>
                    <a:pt x="5327809" y="18608073"/>
                  </a:moveTo>
                  <a:lnTo>
                    <a:pt x="0" y="18608073"/>
                  </a:lnTo>
                  <a:lnTo>
                    <a:pt x="0" y="18673625"/>
                  </a:lnTo>
                  <a:lnTo>
                    <a:pt x="5327809" y="18673625"/>
                  </a:lnTo>
                  <a:lnTo>
                    <a:pt x="5327809" y="18608073"/>
                  </a:lnTo>
                  <a:close/>
                </a:path>
              </a:pathLst>
            </a:custGeom>
            <a:solidFill>
              <a:srgbClr val="1D2B42">
                <a:alpha val="9803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028700" y="1337010"/>
            <a:ext cx="16230600" cy="3622755"/>
            <a:chOff x="0" y="0"/>
            <a:chExt cx="3290570" cy="329565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671345" cy="4248124"/>
            </a:xfrm>
            <a:custGeom>
              <a:avLst/>
              <a:gdLst/>
              <a:ahLst/>
              <a:cxnLst/>
              <a:rect l="l" t="t" r="r" b="b"/>
              <a:pathLst>
                <a:path w="21671345" h="4248124">
                  <a:moveTo>
                    <a:pt x="21671345" y="14912"/>
                  </a:moveTo>
                  <a:lnTo>
                    <a:pt x="0" y="14912"/>
                  </a:lnTo>
                  <a:lnTo>
                    <a:pt x="0" y="0"/>
                  </a:lnTo>
                  <a:lnTo>
                    <a:pt x="21671345" y="0"/>
                  </a:lnTo>
                  <a:lnTo>
                    <a:pt x="21671345" y="14912"/>
                  </a:lnTo>
                  <a:close/>
                  <a:moveTo>
                    <a:pt x="21671345" y="603946"/>
                  </a:moveTo>
                  <a:lnTo>
                    <a:pt x="0" y="603946"/>
                  </a:lnTo>
                  <a:lnTo>
                    <a:pt x="0" y="618858"/>
                  </a:lnTo>
                  <a:lnTo>
                    <a:pt x="21671345" y="618858"/>
                  </a:lnTo>
                  <a:lnTo>
                    <a:pt x="21671345" y="603946"/>
                  </a:lnTo>
                  <a:close/>
                  <a:moveTo>
                    <a:pt x="21671345" y="1209755"/>
                  </a:moveTo>
                  <a:lnTo>
                    <a:pt x="0" y="1209755"/>
                  </a:lnTo>
                  <a:lnTo>
                    <a:pt x="0" y="1224668"/>
                  </a:lnTo>
                  <a:lnTo>
                    <a:pt x="21671345" y="1224668"/>
                  </a:lnTo>
                  <a:lnTo>
                    <a:pt x="21671345" y="1209755"/>
                  </a:lnTo>
                  <a:close/>
                  <a:moveTo>
                    <a:pt x="21671345" y="1813701"/>
                  </a:moveTo>
                  <a:lnTo>
                    <a:pt x="0" y="1813701"/>
                  </a:lnTo>
                  <a:lnTo>
                    <a:pt x="0" y="1828613"/>
                  </a:lnTo>
                  <a:lnTo>
                    <a:pt x="21671345" y="1828613"/>
                  </a:lnTo>
                  <a:lnTo>
                    <a:pt x="21671345" y="1813701"/>
                  </a:lnTo>
                  <a:close/>
                  <a:moveTo>
                    <a:pt x="21671345" y="2417647"/>
                  </a:moveTo>
                  <a:lnTo>
                    <a:pt x="0" y="2417647"/>
                  </a:lnTo>
                  <a:lnTo>
                    <a:pt x="0" y="2432559"/>
                  </a:lnTo>
                  <a:lnTo>
                    <a:pt x="21671345" y="2432559"/>
                  </a:lnTo>
                  <a:lnTo>
                    <a:pt x="21671345" y="2417647"/>
                  </a:lnTo>
                  <a:close/>
                  <a:moveTo>
                    <a:pt x="21671345" y="3023457"/>
                  </a:moveTo>
                  <a:lnTo>
                    <a:pt x="0" y="3023457"/>
                  </a:lnTo>
                  <a:lnTo>
                    <a:pt x="0" y="3038369"/>
                  </a:lnTo>
                  <a:lnTo>
                    <a:pt x="21671345" y="3038369"/>
                  </a:lnTo>
                  <a:lnTo>
                    <a:pt x="21671345" y="3023457"/>
                  </a:lnTo>
                  <a:close/>
                  <a:moveTo>
                    <a:pt x="21671345" y="3627402"/>
                  </a:moveTo>
                  <a:lnTo>
                    <a:pt x="0" y="3627402"/>
                  </a:lnTo>
                  <a:lnTo>
                    <a:pt x="0" y="3642314"/>
                  </a:lnTo>
                  <a:lnTo>
                    <a:pt x="21671345" y="3642314"/>
                  </a:lnTo>
                  <a:lnTo>
                    <a:pt x="21671345" y="3627402"/>
                  </a:lnTo>
                  <a:close/>
                  <a:moveTo>
                    <a:pt x="21671345" y="4233212"/>
                  </a:moveTo>
                  <a:lnTo>
                    <a:pt x="0" y="4233212"/>
                  </a:lnTo>
                  <a:lnTo>
                    <a:pt x="0" y="4248124"/>
                  </a:lnTo>
                  <a:lnTo>
                    <a:pt x="21671345" y="4248124"/>
                  </a:lnTo>
                  <a:lnTo>
                    <a:pt x="21671345" y="4233212"/>
                  </a:lnTo>
                  <a:close/>
                </a:path>
              </a:pathLst>
            </a:custGeom>
            <a:solidFill>
              <a:srgbClr val="1D2B42">
                <a:alpha val="9803"/>
              </a:srgbClr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1735809" y="2124286"/>
            <a:ext cx="14816381" cy="1838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47"/>
              </a:lnSpc>
            </a:pPr>
            <a:r>
              <a:rPr lang="en-US" sz="10748" spc="-214">
                <a:solidFill>
                  <a:srgbClr val="1D2B42"/>
                </a:solidFill>
                <a:latin typeface="Inter Bold"/>
              </a:rPr>
              <a:t>The Audios Co.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19/26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5734610"/>
            <a:ext cx="4934722" cy="2171642"/>
            <a:chOff x="0" y="0"/>
            <a:chExt cx="6579630" cy="2895523"/>
          </a:xfrm>
        </p:grpSpPr>
        <p:sp>
          <p:nvSpPr>
            <p:cNvPr id="9" name="AutoShape 9"/>
            <p:cNvSpPr/>
            <p:nvPr/>
          </p:nvSpPr>
          <p:spPr>
            <a:xfrm>
              <a:off x="0" y="948316"/>
              <a:ext cx="6579630" cy="12877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1433118"/>
              <a:ext cx="6579630" cy="1462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6579630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Font Size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676639" y="5734610"/>
            <a:ext cx="4934722" cy="2171642"/>
            <a:chOff x="0" y="0"/>
            <a:chExt cx="6579630" cy="2895523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433118"/>
              <a:ext cx="6579630" cy="1462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6579630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Tracking</a:t>
              </a:r>
            </a:p>
          </p:txBody>
        </p:sp>
        <p:sp>
          <p:nvSpPr>
            <p:cNvPr id="15" name="AutoShape 15"/>
            <p:cNvSpPr/>
            <p:nvPr/>
          </p:nvSpPr>
          <p:spPr>
            <a:xfrm>
              <a:off x="0" y="948316"/>
              <a:ext cx="6579630" cy="12877"/>
            </a:xfrm>
            <a:prstGeom prst="rect">
              <a:avLst/>
            </a:prstGeom>
            <a:solidFill>
              <a:srgbClr val="1D2B42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2324335" y="5734610"/>
            <a:ext cx="4934965" cy="2171642"/>
            <a:chOff x="0" y="0"/>
            <a:chExt cx="6579954" cy="2895523"/>
          </a:xfrm>
        </p:grpSpPr>
        <p:sp>
          <p:nvSpPr>
            <p:cNvPr id="17" name="TextBox 17"/>
            <p:cNvSpPr txBox="1"/>
            <p:nvPr/>
          </p:nvSpPr>
          <p:spPr>
            <a:xfrm>
              <a:off x="324" y="1433118"/>
              <a:ext cx="6579630" cy="1462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24" y="-9525"/>
              <a:ext cx="6579630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Leading</a:t>
              </a:r>
            </a:p>
          </p:txBody>
        </p:sp>
        <p:sp>
          <p:nvSpPr>
            <p:cNvPr id="19" name="AutoShape 19"/>
            <p:cNvSpPr/>
            <p:nvPr/>
          </p:nvSpPr>
          <p:spPr>
            <a:xfrm>
              <a:off x="0" y="948316"/>
              <a:ext cx="6579630" cy="12877"/>
            </a:xfrm>
            <a:prstGeom prst="rect">
              <a:avLst/>
            </a:prstGeom>
            <a:solidFill>
              <a:srgbClr val="1D2B42"/>
            </a:solidFill>
          </p:spPr>
        </p:sp>
      </p:grpSp>
      <p:grpSp>
        <p:nvGrpSpPr>
          <p:cNvPr id="20" name="Group 20"/>
          <p:cNvGrpSpPr/>
          <p:nvPr/>
        </p:nvGrpSpPr>
        <p:grpSpPr>
          <a:xfrm rot="-5400000">
            <a:off x="7148888" y="-4813945"/>
            <a:ext cx="3990225" cy="15924666"/>
            <a:chOff x="0" y="0"/>
            <a:chExt cx="3290570" cy="32956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327809" cy="18673625"/>
            </a:xfrm>
            <a:custGeom>
              <a:avLst/>
              <a:gdLst/>
              <a:ahLst/>
              <a:cxnLst/>
              <a:rect l="l" t="t" r="r" b="b"/>
              <a:pathLst>
                <a:path w="5327809" h="18673625">
                  <a:moveTo>
                    <a:pt x="5327809" y="65550"/>
                  </a:moveTo>
                  <a:lnTo>
                    <a:pt x="0" y="65550"/>
                  </a:lnTo>
                  <a:lnTo>
                    <a:pt x="0" y="0"/>
                  </a:lnTo>
                  <a:lnTo>
                    <a:pt x="5327809" y="0"/>
                  </a:lnTo>
                  <a:lnTo>
                    <a:pt x="5327809" y="65550"/>
                  </a:lnTo>
                  <a:close/>
                  <a:moveTo>
                    <a:pt x="5327809" y="2654785"/>
                  </a:moveTo>
                  <a:lnTo>
                    <a:pt x="0" y="2654785"/>
                  </a:lnTo>
                  <a:lnTo>
                    <a:pt x="0" y="2720335"/>
                  </a:lnTo>
                  <a:lnTo>
                    <a:pt x="5327809" y="2720335"/>
                  </a:lnTo>
                  <a:lnTo>
                    <a:pt x="5327809" y="2654785"/>
                  </a:lnTo>
                  <a:close/>
                  <a:moveTo>
                    <a:pt x="5327809" y="5317763"/>
                  </a:moveTo>
                  <a:lnTo>
                    <a:pt x="0" y="5317763"/>
                  </a:lnTo>
                  <a:lnTo>
                    <a:pt x="0" y="5383313"/>
                  </a:lnTo>
                  <a:lnTo>
                    <a:pt x="5327809" y="5383313"/>
                  </a:lnTo>
                  <a:lnTo>
                    <a:pt x="5327809" y="5317763"/>
                  </a:lnTo>
                  <a:close/>
                  <a:moveTo>
                    <a:pt x="5327809" y="7972547"/>
                  </a:moveTo>
                  <a:lnTo>
                    <a:pt x="0" y="7972547"/>
                  </a:lnTo>
                  <a:lnTo>
                    <a:pt x="0" y="8038098"/>
                  </a:lnTo>
                  <a:lnTo>
                    <a:pt x="5327809" y="8038098"/>
                  </a:lnTo>
                  <a:lnTo>
                    <a:pt x="5327809" y="7972547"/>
                  </a:lnTo>
                  <a:close/>
                  <a:moveTo>
                    <a:pt x="5327809" y="10627332"/>
                  </a:moveTo>
                  <a:lnTo>
                    <a:pt x="0" y="10627332"/>
                  </a:lnTo>
                  <a:lnTo>
                    <a:pt x="0" y="10692882"/>
                  </a:lnTo>
                  <a:lnTo>
                    <a:pt x="5327809" y="10692882"/>
                  </a:lnTo>
                  <a:lnTo>
                    <a:pt x="5327809" y="10627332"/>
                  </a:lnTo>
                  <a:close/>
                  <a:moveTo>
                    <a:pt x="5327809" y="13290310"/>
                  </a:moveTo>
                  <a:lnTo>
                    <a:pt x="0" y="13290310"/>
                  </a:lnTo>
                  <a:lnTo>
                    <a:pt x="0" y="13355861"/>
                  </a:lnTo>
                  <a:lnTo>
                    <a:pt x="5327809" y="13355861"/>
                  </a:lnTo>
                  <a:lnTo>
                    <a:pt x="5327809" y="13290310"/>
                  </a:lnTo>
                  <a:close/>
                  <a:moveTo>
                    <a:pt x="5327809" y="15945095"/>
                  </a:moveTo>
                  <a:lnTo>
                    <a:pt x="0" y="15945095"/>
                  </a:lnTo>
                  <a:lnTo>
                    <a:pt x="0" y="16010646"/>
                  </a:lnTo>
                  <a:lnTo>
                    <a:pt x="5327809" y="16010646"/>
                  </a:lnTo>
                  <a:lnTo>
                    <a:pt x="5327809" y="15945095"/>
                  </a:lnTo>
                  <a:close/>
                  <a:moveTo>
                    <a:pt x="5327809" y="18608073"/>
                  </a:moveTo>
                  <a:lnTo>
                    <a:pt x="0" y="18608073"/>
                  </a:lnTo>
                  <a:lnTo>
                    <a:pt x="0" y="18673625"/>
                  </a:lnTo>
                  <a:lnTo>
                    <a:pt x="5327809" y="18673625"/>
                  </a:lnTo>
                  <a:lnTo>
                    <a:pt x="5327809" y="18608073"/>
                  </a:lnTo>
                  <a:close/>
                </a:path>
              </a:pathLst>
            </a:custGeom>
            <a:solidFill>
              <a:srgbClr val="1D2B42">
                <a:alpha val="9803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028700" y="1337010"/>
            <a:ext cx="16230600" cy="3622755"/>
            <a:chOff x="0" y="0"/>
            <a:chExt cx="3290570" cy="329565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671345" cy="4248124"/>
            </a:xfrm>
            <a:custGeom>
              <a:avLst/>
              <a:gdLst/>
              <a:ahLst/>
              <a:cxnLst/>
              <a:rect l="l" t="t" r="r" b="b"/>
              <a:pathLst>
                <a:path w="21671345" h="4248124">
                  <a:moveTo>
                    <a:pt x="21671345" y="14912"/>
                  </a:moveTo>
                  <a:lnTo>
                    <a:pt x="0" y="14912"/>
                  </a:lnTo>
                  <a:lnTo>
                    <a:pt x="0" y="0"/>
                  </a:lnTo>
                  <a:lnTo>
                    <a:pt x="21671345" y="0"/>
                  </a:lnTo>
                  <a:lnTo>
                    <a:pt x="21671345" y="14912"/>
                  </a:lnTo>
                  <a:close/>
                  <a:moveTo>
                    <a:pt x="21671345" y="603946"/>
                  </a:moveTo>
                  <a:lnTo>
                    <a:pt x="0" y="603946"/>
                  </a:lnTo>
                  <a:lnTo>
                    <a:pt x="0" y="618858"/>
                  </a:lnTo>
                  <a:lnTo>
                    <a:pt x="21671345" y="618858"/>
                  </a:lnTo>
                  <a:lnTo>
                    <a:pt x="21671345" y="603946"/>
                  </a:lnTo>
                  <a:close/>
                  <a:moveTo>
                    <a:pt x="21671345" y="1209755"/>
                  </a:moveTo>
                  <a:lnTo>
                    <a:pt x="0" y="1209755"/>
                  </a:lnTo>
                  <a:lnTo>
                    <a:pt x="0" y="1224668"/>
                  </a:lnTo>
                  <a:lnTo>
                    <a:pt x="21671345" y="1224668"/>
                  </a:lnTo>
                  <a:lnTo>
                    <a:pt x="21671345" y="1209755"/>
                  </a:lnTo>
                  <a:close/>
                  <a:moveTo>
                    <a:pt x="21671345" y="1813701"/>
                  </a:moveTo>
                  <a:lnTo>
                    <a:pt x="0" y="1813701"/>
                  </a:lnTo>
                  <a:lnTo>
                    <a:pt x="0" y="1828613"/>
                  </a:lnTo>
                  <a:lnTo>
                    <a:pt x="21671345" y="1828613"/>
                  </a:lnTo>
                  <a:lnTo>
                    <a:pt x="21671345" y="1813701"/>
                  </a:lnTo>
                  <a:close/>
                  <a:moveTo>
                    <a:pt x="21671345" y="2417647"/>
                  </a:moveTo>
                  <a:lnTo>
                    <a:pt x="0" y="2417647"/>
                  </a:lnTo>
                  <a:lnTo>
                    <a:pt x="0" y="2432559"/>
                  </a:lnTo>
                  <a:lnTo>
                    <a:pt x="21671345" y="2432559"/>
                  </a:lnTo>
                  <a:lnTo>
                    <a:pt x="21671345" y="2417647"/>
                  </a:lnTo>
                  <a:close/>
                  <a:moveTo>
                    <a:pt x="21671345" y="3023457"/>
                  </a:moveTo>
                  <a:lnTo>
                    <a:pt x="0" y="3023457"/>
                  </a:lnTo>
                  <a:lnTo>
                    <a:pt x="0" y="3038369"/>
                  </a:lnTo>
                  <a:lnTo>
                    <a:pt x="21671345" y="3038369"/>
                  </a:lnTo>
                  <a:lnTo>
                    <a:pt x="21671345" y="3023457"/>
                  </a:lnTo>
                  <a:close/>
                  <a:moveTo>
                    <a:pt x="21671345" y="3627402"/>
                  </a:moveTo>
                  <a:lnTo>
                    <a:pt x="0" y="3627402"/>
                  </a:lnTo>
                  <a:lnTo>
                    <a:pt x="0" y="3642314"/>
                  </a:lnTo>
                  <a:lnTo>
                    <a:pt x="21671345" y="3642314"/>
                  </a:lnTo>
                  <a:lnTo>
                    <a:pt x="21671345" y="3627402"/>
                  </a:lnTo>
                  <a:close/>
                  <a:moveTo>
                    <a:pt x="21671345" y="4233212"/>
                  </a:moveTo>
                  <a:lnTo>
                    <a:pt x="0" y="4233212"/>
                  </a:lnTo>
                  <a:lnTo>
                    <a:pt x="0" y="4248124"/>
                  </a:lnTo>
                  <a:lnTo>
                    <a:pt x="21671345" y="4248124"/>
                  </a:lnTo>
                  <a:lnTo>
                    <a:pt x="21671345" y="4233212"/>
                  </a:lnTo>
                  <a:close/>
                </a:path>
              </a:pathLst>
            </a:custGeom>
            <a:solidFill>
              <a:srgbClr val="1D2B42">
                <a:alpha val="9803"/>
              </a:srgbClr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1735809" y="2124286"/>
            <a:ext cx="14816381" cy="1838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47"/>
              </a:lnSpc>
            </a:pPr>
            <a:r>
              <a:rPr lang="en-US" sz="10748" spc="-214">
                <a:solidFill>
                  <a:srgbClr val="1D2B42"/>
                </a:solidFill>
                <a:latin typeface="Inter Bold"/>
              </a:rPr>
              <a:t>The Audios Co.</a:t>
            </a:r>
          </a:p>
        </p:txBody>
      </p:sp>
    </p:spTree>
    <p:extLst>
      <p:ext uri="{BB962C8B-B14F-4D97-AF65-F5344CB8AC3E}">
        <p14:creationId xmlns:p14="http://schemas.microsoft.com/office/powerpoint/2010/main" val="15362989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D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9278"/>
          <a:stretch>
            <a:fillRect/>
          </a:stretch>
        </p:blipFill>
        <p:spPr>
          <a:xfrm>
            <a:off x="972689" y="1028700"/>
            <a:ext cx="4126523" cy="341141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864107" y="1162050"/>
            <a:ext cx="9282948" cy="2602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080"/>
              </a:lnSpc>
            </a:pPr>
            <a:r>
              <a:rPr lang="en-US" sz="9600" spc="-480">
                <a:solidFill>
                  <a:srgbClr val="D5D8DB"/>
                </a:solidFill>
                <a:latin typeface="Inter Bold"/>
              </a:rPr>
              <a:t>Typography Applications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031033" y="5268708"/>
            <a:ext cx="8164078" cy="2438940"/>
            <a:chOff x="0" y="0"/>
            <a:chExt cx="10885438" cy="3251920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10885438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480"/>
                </a:lnSpc>
              </a:pPr>
              <a:r>
                <a:rPr lang="en-US" sz="3200">
                  <a:solidFill>
                    <a:srgbClr val="D5D8DB"/>
                  </a:solidFill>
                  <a:latin typeface="HK Grotesk Light"/>
                </a:rPr>
                <a:t>Web copy and  album copy samples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294215"/>
              <a:ext cx="10885438" cy="1957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40"/>
                </a:lnSpc>
              </a:pPr>
              <a:r>
                <a:rPr lang="en-US" sz="2100">
                  <a:solidFill>
                    <a:srgbClr val="D5D8DB"/>
                  </a:solidFill>
                  <a:latin typeface="HK Grotesk Light"/>
                </a:rPr>
                <a:t>Presentations are communication tools that can be used as demonstrations, lectures, speeches, reports, and more. It is mostly presented before an audience. It serves a variety of purposes, making presentations powerful tools for convincing and teaching.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20/26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 l="13144" r="13144"/>
          <a:stretch>
            <a:fillRect/>
          </a:stretch>
        </p:blipFill>
        <p:spPr>
          <a:xfrm>
            <a:off x="972689" y="4762500"/>
            <a:ext cx="4126523" cy="3411415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535496" y="2397101"/>
            <a:ext cx="3000910" cy="674612"/>
            <a:chOff x="0" y="0"/>
            <a:chExt cx="4001214" cy="899483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99483" cy="899483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1411624" y="196115"/>
              <a:ext cx="2589589" cy="45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4"/>
                </a:lnSpc>
              </a:pPr>
              <a:r>
                <a:rPr lang="en-US" sz="2038" spc="-40">
                  <a:solidFill>
                    <a:srgbClr val="D5D8DB"/>
                  </a:solidFill>
                  <a:latin typeface="Inter Bold"/>
                </a:rPr>
                <a:t>The Audios Co.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302753" y="5749403"/>
            <a:ext cx="1466396" cy="1437610"/>
            <a:chOff x="0" y="0"/>
            <a:chExt cx="1955195" cy="1916813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298469" y="0"/>
              <a:ext cx="1358257" cy="1358258"/>
            </a:xfrm>
            <a:prstGeom prst="rect">
              <a:avLst/>
            </a:prstGeom>
          </p:spPr>
        </p:pic>
        <p:sp>
          <p:nvSpPr>
            <p:cNvPr id="19" name="TextBox 19"/>
            <p:cNvSpPr txBox="1"/>
            <p:nvPr/>
          </p:nvSpPr>
          <p:spPr>
            <a:xfrm>
              <a:off x="0" y="1567643"/>
              <a:ext cx="1955195" cy="3491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54"/>
                </a:lnSpc>
              </a:pPr>
              <a:r>
                <a:rPr lang="en-US" sz="1539" spc="-30">
                  <a:solidFill>
                    <a:srgbClr val="1D2B42"/>
                  </a:solidFill>
                  <a:latin typeface="Inter Bold"/>
                </a:rPr>
                <a:t>The Audios Co.</a:t>
              </a: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5D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38600"/>
            <a:ext cx="16230600" cy="3848100"/>
            <a:chOff x="0" y="0"/>
            <a:chExt cx="21640800" cy="51308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3945" r="3945"/>
            <a:stretch>
              <a:fillRect/>
            </a:stretch>
          </p:blipFill>
          <p:spPr>
            <a:xfrm>
              <a:off x="0" y="0"/>
              <a:ext cx="7128933" cy="51308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3685" r="3685"/>
            <a:stretch>
              <a:fillRect/>
            </a:stretch>
          </p:blipFill>
          <p:spPr>
            <a:xfrm>
              <a:off x="7255933" y="0"/>
              <a:ext cx="7128933" cy="51308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l="4003" r="4003"/>
            <a:stretch>
              <a:fillRect/>
            </a:stretch>
          </p:blipFill>
          <p:spPr>
            <a:xfrm>
              <a:off x="14511867" y="0"/>
              <a:ext cx="7128933" cy="5130800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01/25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759129" y="1031831"/>
            <a:ext cx="1534819" cy="26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>
                <a:solidFill>
                  <a:srgbClr val="1D2B42"/>
                </a:solidFill>
                <a:latin typeface="Inter Bold"/>
              </a:rPr>
              <a:t>The Audios Co.</a:t>
            </a:r>
          </a:p>
        </p:txBody>
      </p:sp>
      <p:sp>
        <p:nvSpPr>
          <p:cNvPr id="15" name="AutoShape 15"/>
          <p:cNvSpPr/>
          <p:nvPr/>
        </p:nvSpPr>
        <p:spPr>
          <a:xfrm>
            <a:off x="1028700" y="20266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6" name="TextBox 16"/>
          <p:cNvSpPr txBox="1"/>
          <p:nvPr/>
        </p:nvSpPr>
        <p:spPr>
          <a:xfrm>
            <a:off x="1101634" y="2703512"/>
            <a:ext cx="4356383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1D2B42"/>
                </a:solidFill>
                <a:latin typeface="HK Grotesk Light"/>
              </a:rPr>
              <a:t>Photography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448071" y="2722562"/>
            <a:ext cx="8210937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1D2B42"/>
                </a:solidFill>
                <a:latin typeface="HK Grotesk Light"/>
              </a:rPr>
              <a:t>Presentations are communication tools that can be used as demonstrations, lectures, speeches, reports, and more.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D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22/26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9451" y="1009650"/>
            <a:ext cx="15709097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D5D8DB"/>
                </a:solidFill>
                <a:latin typeface="Inter Bold"/>
              </a:rPr>
              <a:t>GUIDE TO USING IMAGES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19616" y="4591050"/>
            <a:ext cx="16230600" cy="2514600"/>
            <a:chOff x="0" y="0"/>
            <a:chExt cx="21640800" cy="3352800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rcRect t="8194" b="8194"/>
            <a:stretch>
              <a:fillRect/>
            </a:stretch>
          </p:blipFill>
          <p:spPr>
            <a:xfrm>
              <a:off x="0" y="0"/>
              <a:ext cx="7128933" cy="335280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/>
            <a:srcRect t="14726" b="14726"/>
            <a:stretch>
              <a:fillRect/>
            </a:stretch>
          </p:blipFill>
          <p:spPr>
            <a:xfrm>
              <a:off x="7255933" y="0"/>
              <a:ext cx="7128933" cy="335280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6"/>
            <a:srcRect t="26484" b="26484"/>
            <a:stretch>
              <a:fillRect/>
            </a:stretch>
          </p:blipFill>
          <p:spPr>
            <a:xfrm>
              <a:off x="14511867" y="0"/>
              <a:ext cx="7128933" cy="3352800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1289451" y="7486834"/>
            <a:ext cx="4554303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D5D8DB"/>
                </a:solidFill>
                <a:latin typeface="Inter Bold"/>
              </a:rPr>
              <a:t>background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57764" y="7486834"/>
            <a:ext cx="4554303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D5D8DB"/>
                </a:solidFill>
                <a:latin typeface="Inter Bold"/>
              </a:rPr>
              <a:t>white space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9451" y="3305175"/>
            <a:ext cx="4554303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9"/>
              </a:lnSpc>
            </a:pPr>
            <a:r>
              <a:rPr lang="en-US" sz="1900">
                <a:solidFill>
                  <a:srgbClr val="D5D8DB"/>
                </a:solidFill>
                <a:latin typeface="HK Grotesk Light"/>
              </a:rPr>
              <a:t>Presentations are communication tools</a:t>
            </a:r>
          </a:p>
          <a:p>
            <a:pPr algn="ctr">
              <a:lnSpc>
                <a:spcPts val="2470"/>
              </a:lnSpc>
            </a:pPr>
            <a:r>
              <a:rPr lang="en-US" sz="1900">
                <a:solidFill>
                  <a:srgbClr val="D5D8DB"/>
                </a:solidFill>
                <a:latin typeface="HK Grotesk Light"/>
              </a:rPr>
              <a:t>that can be used as demonstrations.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757764" y="3305175"/>
            <a:ext cx="4554303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9"/>
              </a:lnSpc>
            </a:pPr>
            <a:r>
              <a:rPr lang="en-US" sz="1900">
                <a:solidFill>
                  <a:srgbClr val="D5D8DB"/>
                </a:solidFill>
                <a:latin typeface="HK Grotesk Light"/>
              </a:rPr>
              <a:t>Presentations are communication tools</a:t>
            </a:r>
          </a:p>
          <a:p>
            <a:pPr algn="ctr">
              <a:lnSpc>
                <a:spcPts val="2470"/>
              </a:lnSpc>
            </a:pPr>
            <a:r>
              <a:rPr lang="en-US" sz="1900">
                <a:solidFill>
                  <a:srgbClr val="D5D8DB"/>
                </a:solidFill>
                <a:latin typeface="HK Grotesk Light"/>
              </a:rPr>
              <a:t>that can be used as demonstrations.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240721" y="3305175"/>
            <a:ext cx="4554303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9"/>
              </a:lnSpc>
            </a:pPr>
            <a:r>
              <a:rPr lang="en-US" sz="1900">
                <a:solidFill>
                  <a:srgbClr val="D5D8DB"/>
                </a:solidFill>
                <a:latin typeface="HK Grotesk Light"/>
              </a:rPr>
              <a:t>Presentations are communication tools</a:t>
            </a:r>
          </a:p>
          <a:p>
            <a:pPr algn="ctr">
              <a:lnSpc>
                <a:spcPts val="2470"/>
              </a:lnSpc>
            </a:pPr>
            <a:r>
              <a:rPr lang="en-US" sz="1900">
                <a:solidFill>
                  <a:srgbClr val="D5D8DB"/>
                </a:solidFill>
                <a:latin typeface="HK Grotesk Light"/>
              </a:rPr>
              <a:t>that can be used as demonstrations.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240721" y="7486834"/>
            <a:ext cx="4554303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D5D8DB"/>
                </a:solidFill>
                <a:latin typeface="Inter Bold"/>
              </a:rPr>
              <a:t>Use of overlays</a:t>
            </a:r>
          </a:p>
        </p:txBody>
      </p:sp>
      <p:sp>
        <p:nvSpPr>
          <p:cNvPr id="19" name="AutoShape 19"/>
          <p:cNvSpPr/>
          <p:nvPr/>
        </p:nvSpPr>
        <p:spPr>
          <a:xfrm>
            <a:off x="1028700" y="2657475"/>
            <a:ext cx="16230600" cy="9525"/>
          </a:xfrm>
          <a:prstGeom prst="rect">
            <a:avLst/>
          </a:prstGeom>
          <a:solidFill>
            <a:srgbClr val="D5D8DB"/>
          </a:solid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290902"/>
            <a:ext cx="15049500" cy="1152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</a:pPr>
            <a:r>
              <a:rPr lang="en-US" sz="6000" spc="-480" dirty="0">
                <a:solidFill>
                  <a:srgbClr val="1D2B42"/>
                </a:solidFill>
                <a:latin typeface="Inter Bold"/>
              </a:rPr>
              <a:t>Machine Learning Pipeline</a:t>
            </a:r>
          </a:p>
        </p:txBody>
      </p:sp>
      <p:sp>
        <p:nvSpPr>
          <p:cNvPr id="8" name="AutoShape 8"/>
          <p:cNvSpPr/>
          <p:nvPr/>
        </p:nvSpPr>
        <p:spPr>
          <a:xfrm>
            <a:off x="1028700" y="4263725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9" name="AutoShape 9"/>
          <p:cNvSpPr/>
          <p:nvPr/>
        </p:nvSpPr>
        <p:spPr>
          <a:xfrm>
            <a:off x="1028700" y="5138208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0" name="AutoShape 10"/>
          <p:cNvSpPr/>
          <p:nvPr/>
        </p:nvSpPr>
        <p:spPr>
          <a:xfrm>
            <a:off x="5350319" y="4263725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1" name="AutoShape 11"/>
          <p:cNvSpPr/>
          <p:nvPr/>
        </p:nvSpPr>
        <p:spPr>
          <a:xfrm>
            <a:off x="5350319" y="5138208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2" name="AutoShape 12"/>
          <p:cNvSpPr/>
          <p:nvPr/>
        </p:nvSpPr>
        <p:spPr>
          <a:xfrm>
            <a:off x="9671939" y="4263725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3" name="AutoShape 13"/>
          <p:cNvSpPr/>
          <p:nvPr/>
        </p:nvSpPr>
        <p:spPr>
          <a:xfrm>
            <a:off x="9671939" y="5138208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4" name="AutoShape 14"/>
          <p:cNvSpPr/>
          <p:nvPr/>
        </p:nvSpPr>
        <p:spPr>
          <a:xfrm>
            <a:off x="13993558" y="4263725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5" name="AutoShape 15"/>
          <p:cNvSpPr/>
          <p:nvPr/>
        </p:nvSpPr>
        <p:spPr>
          <a:xfrm>
            <a:off x="13993558" y="5138208"/>
            <a:ext cx="3047194" cy="9569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261298" y="5807054"/>
            <a:ext cx="1334701" cy="1334701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939679" y="5807054"/>
            <a:ext cx="1334701" cy="1334701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454281" y="5678418"/>
            <a:ext cx="1591974" cy="1591974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4840219" y="5742736"/>
            <a:ext cx="1463337" cy="1463337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03/05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47297" y="4470389"/>
            <a:ext cx="3810000" cy="4114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 dirty="0">
                <a:solidFill>
                  <a:srgbClr val="1D2B42"/>
                </a:solidFill>
                <a:latin typeface="Inter Bold"/>
              </a:rPr>
              <a:t>Data Cleaning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350320" y="4263725"/>
            <a:ext cx="3156658" cy="847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 dirty="0">
                <a:solidFill>
                  <a:srgbClr val="1D2B42"/>
                </a:solidFill>
                <a:latin typeface="Inter Bold"/>
              </a:rPr>
              <a:t>Feature Engineering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617207" y="4288090"/>
            <a:ext cx="3156658" cy="847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 dirty="0">
                <a:solidFill>
                  <a:srgbClr val="1D2B42"/>
                </a:solidFill>
                <a:latin typeface="Inter Bold"/>
              </a:rPr>
              <a:t>Data Preprocessing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993558" y="4500021"/>
            <a:ext cx="3156658" cy="411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 dirty="0">
                <a:solidFill>
                  <a:srgbClr val="1D2B42"/>
                </a:solidFill>
                <a:latin typeface="Inter Bold"/>
              </a:rPr>
              <a:t>Modelling</a:t>
            </a:r>
          </a:p>
        </p:txBody>
      </p:sp>
      <p:pic>
        <p:nvPicPr>
          <p:cNvPr id="28" name="Picture 3">
            <a:extLst>
              <a:ext uri="{FF2B5EF4-FFF2-40B4-BE49-F238E27FC236}">
                <a16:creationId xmlns:a16="http://schemas.microsoft.com/office/drawing/2014/main" id="{B6163282-84E3-44D4-8C90-2EABDAB3549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29" name="TextBox 9">
            <a:extLst>
              <a:ext uri="{FF2B5EF4-FFF2-40B4-BE49-F238E27FC236}">
                <a16:creationId xmlns:a16="http://schemas.microsoft.com/office/drawing/2014/main" id="{F3969248-1ECB-4E68-BF9F-80F6AF333A30}"/>
              </a:ext>
            </a:extLst>
          </p:cNvPr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 err="1">
                <a:solidFill>
                  <a:srgbClr val="1D2B42"/>
                </a:solidFill>
                <a:latin typeface="Inter Bold"/>
              </a:rPr>
              <a:t>Eskwelabs</a:t>
            </a:r>
            <a:r>
              <a:rPr lang="en-US" sz="1502" spc="-30" dirty="0">
                <a:solidFill>
                  <a:srgbClr val="1D2B42"/>
                </a:solidFill>
                <a:latin typeface="Inter Bold"/>
              </a:rPr>
              <a:t> x Autoserved</a:t>
            </a:r>
          </a:p>
        </p:txBody>
      </p:sp>
      <p:sp>
        <p:nvSpPr>
          <p:cNvPr id="30" name="AutoShape 7">
            <a:extLst>
              <a:ext uri="{FF2B5EF4-FFF2-40B4-BE49-F238E27FC236}">
                <a16:creationId xmlns:a16="http://schemas.microsoft.com/office/drawing/2014/main" id="{4D84BEED-B7D4-487E-88FC-060A7DB6888E}"/>
              </a:ext>
            </a:extLst>
          </p:cNvPr>
          <p:cNvSpPr/>
          <p:nvPr/>
        </p:nvSpPr>
        <p:spPr>
          <a:xfrm>
            <a:off x="1101634" y="2566686"/>
            <a:ext cx="16230600" cy="9525"/>
          </a:xfrm>
          <a:prstGeom prst="rect">
            <a:avLst/>
          </a:prstGeom>
          <a:solidFill>
            <a:srgbClr val="1D2B42"/>
          </a:solidFill>
        </p:spPr>
      </p:sp>
    </p:spTree>
    <p:extLst>
      <p:ext uri="{BB962C8B-B14F-4D97-AF65-F5344CB8AC3E}">
        <p14:creationId xmlns:p14="http://schemas.microsoft.com/office/powerpoint/2010/main" val="5594006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5D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20266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5" name="AutoShape 5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 t="3758" b="5637"/>
          <a:stretch>
            <a:fillRect/>
          </a:stretch>
        </p:blipFill>
        <p:spPr>
          <a:xfrm>
            <a:off x="8526449" y="2657633"/>
            <a:ext cx="8732851" cy="5276533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59129" y="1031831"/>
            <a:ext cx="1534819" cy="26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>
                <a:solidFill>
                  <a:srgbClr val="1D2B42"/>
                </a:solidFill>
                <a:latin typeface="Inter Bold"/>
              </a:rPr>
              <a:t>The Audios Co.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23/26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81669" y="3789045"/>
            <a:ext cx="4731868" cy="2966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1D2B42"/>
                </a:solidFill>
                <a:latin typeface="HK Grotesk Light"/>
              </a:rPr>
              <a:t>Presentations are communication tools that can be used as demonstrations, lectures, speeches, reports, and more.</a:t>
            </a:r>
          </a:p>
          <a:p>
            <a:pPr>
              <a:lnSpc>
                <a:spcPts val="2940"/>
              </a:lnSpc>
            </a:pPr>
            <a:endParaRPr lang="en-US" sz="2100">
              <a:solidFill>
                <a:srgbClr val="1D2B42"/>
              </a:solidFill>
              <a:latin typeface="HK Grotesk Light"/>
            </a:endParaRP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1D2B42"/>
                </a:solidFill>
                <a:latin typeface="HK Grotesk Light"/>
              </a:rPr>
              <a:t>Most of the time, they’re presented before an audience. It serves a variety of purposes, making them powerful tools for convincing and teaching.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5D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1028700" y="20266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8" name="TextBox 8"/>
          <p:cNvSpPr txBox="1"/>
          <p:nvPr/>
        </p:nvSpPr>
        <p:spPr>
          <a:xfrm>
            <a:off x="1028700" y="3268846"/>
            <a:ext cx="5326697" cy="367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1D2B42"/>
                </a:solidFill>
                <a:latin typeface="Inter Bold"/>
              </a:rPr>
              <a:t>GUIDE TO USING IMAGES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24/26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59129" y="1031831"/>
            <a:ext cx="1534819" cy="26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>
                <a:solidFill>
                  <a:srgbClr val="1D2B42"/>
                </a:solidFill>
                <a:latin typeface="Inter Bold"/>
              </a:rPr>
              <a:t>The Audios Co.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8131705" y="3321971"/>
            <a:ext cx="2562579" cy="3589449"/>
            <a:chOff x="0" y="0"/>
            <a:chExt cx="3416772" cy="4785932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028961" cy="1028961"/>
            </a:xfrm>
            <a:prstGeom prst="rect">
              <a:avLst/>
            </a:prstGeom>
          </p:spPr>
        </p:pic>
        <p:sp>
          <p:nvSpPr>
            <p:cNvPr id="15" name="AutoShape 15"/>
            <p:cNvSpPr/>
            <p:nvPr/>
          </p:nvSpPr>
          <p:spPr>
            <a:xfrm>
              <a:off x="0" y="1524000"/>
              <a:ext cx="3416772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3173455"/>
              <a:ext cx="3416772" cy="16124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013031"/>
              <a:ext cx="3416772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Facebook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414213" y="3321971"/>
            <a:ext cx="2562579" cy="3589449"/>
            <a:chOff x="0" y="0"/>
            <a:chExt cx="3416772" cy="4785932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008563" cy="1008563"/>
            </a:xfrm>
            <a:prstGeom prst="rect">
              <a:avLst/>
            </a:prstGeom>
          </p:spPr>
        </p:pic>
        <p:sp>
          <p:nvSpPr>
            <p:cNvPr id="20" name="AutoShape 20"/>
            <p:cNvSpPr/>
            <p:nvPr/>
          </p:nvSpPr>
          <p:spPr>
            <a:xfrm>
              <a:off x="0" y="1524000"/>
              <a:ext cx="3416772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3173455"/>
              <a:ext cx="3416772" cy="16124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demonstrations.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2013031"/>
              <a:ext cx="3416772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Twitter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696721" y="3321971"/>
            <a:ext cx="2562579" cy="3589449"/>
            <a:chOff x="0" y="0"/>
            <a:chExt cx="3416772" cy="4785932"/>
          </a:xfrm>
        </p:grpSpPr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979099" cy="979099"/>
            </a:xfrm>
            <a:prstGeom prst="rect">
              <a:avLst/>
            </a:prstGeom>
          </p:spPr>
        </p:pic>
        <p:sp>
          <p:nvSpPr>
            <p:cNvPr id="25" name="AutoShape 25"/>
            <p:cNvSpPr/>
            <p:nvPr/>
          </p:nvSpPr>
          <p:spPr>
            <a:xfrm>
              <a:off x="0" y="1524000"/>
              <a:ext cx="3416772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3173455"/>
              <a:ext cx="3416772" cy="16124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demonstrations.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2013031"/>
              <a:ext cx="3416772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Pinterest</a:t>
              </a: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D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1028700" y="4266749"/>
            <a:ext cx="4429317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t="10816" b="10816"/>
          <a:stretch>
            <a:fillRect/>
          </a:stretch>
        </p:blipFill>
        <p:spPr>
          <a:xfrm>
            <a:off x="1028700" y="4712232"/>
            <a:ext cx="4429317" cy="2470273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6929342" y="4266749"/>
            <a:ext cx="4429317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 t="8014" b="8014"/>
          <a:stretch>
            <a:fillRect/>
          </a:stretch>
        </p:blipFill>
        <p:spPr>
          <a:xfrm>
            <a:off x="6929342" y="4712232"/>
            <a:ext cx="4429317" cy="2470273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>
            <a:off x="12829983" y="4266749"/>
            <a:ext cx="4429317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 l="4327" t="10917" r="8102" b="56522"/>
          <a:stretch>
            <a:fillRect/>
          </a:stretch>
        </p:blipFill>
        <p:spPr>
          <a:xfrm>
            <a:off x="12829983" y="4712232"/>
            <a:ext cx="4429317" cy="2470273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1028700" y="301061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sp>
        <p:nvSpPr>
          <p:cNvPr id="12" name="TextBox 12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25/26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3632797"/>
            <a:ext cx="4429317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>
                <a:solidFill>
                  <a:srgbClr val="D5D8DB"/>
                </a:solidFill>
                <a:latin typeface="Inter Bold"/>
              </a:rPr>
              <a:t>Sandra Mullins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7568807"/>
            <a:ext cx="4429317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D5D8DB"/>
                </a:solidFill>
                <a:latin typeface="HK Grotesk Light"/>
              </a:rPr>
              <a:t>Manager, Brand Equity and Identity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929342" y="3632797"/>
            <a:ext cx="4429317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>
                <a:solidFill>
                  <a:srgbClr val="D5D8DB"/>
                </a:solidFill>
                <a:latin typeface="Inter Bold"/>
              </a:rPr>
              <a:t>Leonor Madrigal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929342" y="7568807"/>
            <a:ext cx="4429317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D5D8DB"/>
                </a:solidFill>
                <a:latin typeface="HK Grotesk Light"/>
              </a:rPr>
              <a:t>Head of Creative and Design Input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829983" y="3632797"/>
            <a:ext cx="4429317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>
                <a:solidFill>
                  <a:srgbClr val="D5D8DB"/>
                </a:solidFill>
                <a:latin typeface="Inter Bold"/>
              </a:rPr>
              <a:t>Camden Michaels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829983" y="7568807"/>
            <a:ext cx="4429317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D5D8DB"/>
                </a:solidFill>
                <a:latin typeface="HK Grotesk Light"/>
              </a:rPr>
              <a:t>Brand Communications Associate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8314" y="1162050"/>
            <a:ext cx="15571373" cy="1325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9600" spc="-480">
                <a:solidFill>
                  <a:srgbClr val="D5D8DB"/>
                </a:solidFill>
                <a:latin typeface="Inter Bold"/>
              </a:rPr>
              <a:t>The Audios Co. Brand Team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5D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845806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26/26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3271211"/>
            <a:ext cx="5835458" cy="3744578"/>
            <a:chOff x="0" y="0"/>
            <a:chExt cx="7780611" cy="4992771"/>
          </a:xfrm>
        </p:grpSpPr>
        <p:sp>
          <p:nvSpPr>
            <p:cNvPr id="7" name="TextBox 7"/>
            <p:cNvSpPr txBox="1"/>
            <p:nvPr/>
          </p:nvSpPr>
          <p:spPr>
            <a:xfrm>
              <a:off x="0" y="133350"/>
              <a:ext cx="7780611" cy="35140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080"/>
                </a:lnSpc>
              </a:pPr>
              <a:r>
                <a:rPr lang="en-US" sz="9600" spc="-480">
                  <a:solidFill>
                    <a:srgbClr val="1D2B42"/>
                  </a:solidFill>
                  <a:latin typeface="Inter Bold"/>
                </a:rPr>
                <a:t>Keep </a:t>
              </a:r>
            </a:p>
            <a:p>
              <a:pPr>
                <a:lnSpc>
                  <a:spcPts val="10080"/>
                </a:lnSpc>
              </a:pPr>
              <a:r>
                <a:rPr lang="en-US" sz="9600" spc="-480">
                  <a:solidFill>
                    <a:srgbClr val="1D2B42"/>
                  </a:solidFill>
                  <a:latin typeface="Inter Bold"/>
                </a:rPr>
                <a:t>in touch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285169"/>
              <a:ext cx="6755456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>
                  <a:solidFill>
                    <a:srgbClr val="1D2B42"/>
                  </a:solidFill>
                  <a:latin typeface="HK Grotesk Light"/>
                </a:rPr>
                <a:t>The Audios Co. Team</a:t>
              </a:r>
            </a:p>
          </p:txBody>
        </p:sp>
      </p:grpSp>
      <p:sp>
        <p:nvSpPr>
          <p:cNvPr id="9" name="AutoShape 9"/>
          <p:cNvSpPr/>
          <p:nvPr/>
        </p:nvSpPr>
        <p:spPr>
          <a:xfrm>
            <a:off x="8824862" y="4688366"/>
            <a:ext cx="8361504" cy="9683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0" name="TextBox 10"/>
          <p:cNvSpPr txBox="1"/>
          <p:nvPr/>
        </p:nvSpPr>
        <p:spPr>
          <a:xfrm>
            <a:off x="13573828" y="3506253"/>
            <a:ext cx="3452392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1D2B42"/>
                </a:solidFill>
                <a:latin typeface="HK Grotesk Light"/>
              </a:rPr>
              <a:t>123 Anywhere St., Any City, State, Country 12345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028700" y="2176795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759129" y="1031831"/>
            <a:ext cx="1534819" cy="26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>
                <a:solidFill>
                  <a:srgbClr val="1D2B42"/>
                </a:solidFill>
                <a:latin typeface="Inter Bold"/>
              </a:rPr>
              <a:t>The Audios Co.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824862" y="3679608"/>
            <a:ext cx="3575519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Mailing Address</a:t>
            </a:r>
          </a:p>
        </p:txBody>
      </p:sp>
      <p:sp>
        <p:nvSpPr>
          <p:cNvPr id="15" name="AutoShape 15"/>
          <p:cNvSpPr/>
          <p:nvPr/>
        </p:nvSpPr>
        <p:spPr>
          <a:xfrm>
            <a:off x="8824862" y="6006905"/>
            <a:ext cx="8361504" cy="9683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6" name="TextBox 16"/>
          <p:cNvSpPr txBox="1"/>
          <p:nvPr/>
        </p:nvSpPr>
        <p:spPr>
          <a:xfrm>
            <a:off x="13573828" y="5145785"/>
            <a:ext cx="345239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1D2B42"/>
                </a:solidFill>
                <a:latin typeface="HK Grotesk Light"/>
              </a:rPr>
              <a:t>hello@reallygreatsite.com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824862" y="5133402"/>
            <a:ext cx="3575519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Email Address</a:t>
            </a:r>
          </a:p>
        </p:txBody>
      </p:sp>
      <p:sp>
        <p:nvSpPr>
          <p:cNvPr id="18" name="AutoShape 18"/>
          <p:cNvSpPr/>
          <p:nvPr/>
        </p:nvSpPr>
        <p:spPr>
          <a:xfrm>
            <a:off x="8824862" y="7325444"/>
            <a:ext cx="8361504" cy="9683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9" name="TextBox 19"/>
          <p:cNvSpPr txBox="1"/>
          <p:nvPr/>
        </p:nvSpPr>
        <p:spPr>
          <a:xfrm>
            <a:off x="13573828" y="6502484"/>
            <a:ext cx="345239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1D2B42"/>
                </a:solidFill>
                <a:latin typeface="HK Grotesk Light"/>
              </a:rPr>
              <a:t>(123) 456 7890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824862" y="6490102"/>
            <a:ext cx="3575519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Phone Number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1421" y="8938310"/>
            <a:ext cx="512515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04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/15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922867" y="3125937"/>
            <a:ext cx="8402020" cy="9525"/>
          </a:xfrm>
          <a:prstGeom prst="rect">
            <a:avLst/>
          </a:prstGeom>
          <a:solidFill>
            <a:srgbClr val="1D2B42"/>
          </a:solidFill>
        </p:spPr>
      </p:sp>
      <p:grpSp>
        <p:nvGrpSpPr>
          <p:cNvPr id="12" name="Group 12"/>
          <p:cNvGrpSpPr/>
          <p:nvPr/>
        </p:nvGrpSpPr>
        <p:grpSpPr>
          <a:xfrm>
            <a:off x="914400" y="2435650"/>
            <a:ext cx="8402020" cy="641202"/>
            <a:chOff x="0" y="-80002"/>
            <a:chExt cx="11202694" cy="854935"/>
          </a:xfrm>
        </p:grpSpPr>
        <p:sp>
          <p:nvSpPr>
            <p:cNvPr id="13" name="TextBox 13"/>
            <p:cNvSpPr txBox="1"/>
            <p:nvPr/>
          </p:nvSpPr>
          <p:spPr>
            <a:xfrm>
              <a:off x="3260018" y="-80002"/>
              <a:ext cx="7942676" cy="854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 dirty="0">
                  <a:solidFill>
                    <a:srgbClr val="1D2B42"/>
                  </a:solidFill>
                  <a:latin typeface="HK Grotesk Light"/>
                </a:rPr>
                <a:t>The total distance that the vehicle has traveled since it was purchased.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2342493" cy="5486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dirty="0">
                  <a:solidFill>
                    <a:srgbClr val="1D2B42"/>
                  </a:solidFill>
                  <a:latin typeface="Inter Bold"/>
                </a:rPr>
                <a:t>Mileage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14400" y="3457443"/>
            <a:ext cx="8402020" cy="436017"/>
            <a:chOff x="0" y="-9525"/>
            <a:chExt cx="11202694" cy="581356"/>
          </a:xfrm>
        </p:grpSpPr>
        <p:sp>
          <p:nvSpPr>
            <p:cNvPr id="16" name="TextBox 16"/>
            <p:cNvSpPr txBox="1"/>
            <p:nvPr/>
          </p:nvSpPr>
          <p:spPr>
            <a:xfrm>
              <a:off x="3260018" y="73238"/>
              <a:ext cx="7942676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 dirty="0">
                  <a:solidFill>
                    <a:srgbClr val="1D2B42"/>
                  </a:solidFill>
                  <a:latin typeface="HK Grotesk Light"/>
                </a:rPr>
                <a:t>The name of a car’s manufacturer.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2342493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dirty="0">
                  <a:solidFill>
                    <a:srgbClr val="1D2B42"/>
                  </a:solidFill>
                  <a:latin typeface="Inter Bold"/>
                </a:rPr>
                <a:t>Car Make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14400" y="4479648"/>
            <a:ext cx="8385087" cy="641202"/>
            <a:chOff x="0" y="-62956"/>
            <a:chExt cx="11180116" cy="854935"/>
          </a:xfrm>
        </p:grpSpPr>
        <p:sp>
          <p:nvSpPr>
            <p:cNvPr id="19" name="TextBox 19"/>
            <p:cNvSpPr txBox="1"/>
            <p:nvPr/>
          </p:nvSpPr>
          <p:spPr>
            <a:xfrm>
              <a:off x="3237440" y="-62956"/>
              <a:ext cx="7942676" cy="854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 dirty="0">
                  <a:solidFill>
                    <a:srgbClr val="1D2B42"/>
                  </a:solidFill>
                  <a:latin typeface="HK Grotesk Light"/>
                </a:rPr>
                <a:t>Refers to the name of a car product and sometimes a range of products.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3020331" cy="5813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dirty="0">
                  <a:solidFill>
                    <a:srgbClr val="1D2B42"/>
                  </a:solidFill>
                  <a:latin typeface="Inter Bold"/>
                </a:rPr>
                <a:t>Car Model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14400" y="5613660"/>
            <a:ext cx="8402020" cy="436017"/>
            <a:chOff x="0" y="-9525"/>
            <a:chExt cx="11202694" cy="581356"/>
          </a:xfrm>
        </p:grpSpPr>
        <p:sp>
          <p:nvSpPr>
            <p:cNvPr id="22" name="TextBox 22"/>
            <p:cNvSpPr txBox="1"/>
            <p:nvPr/>
          </p:nvSpPr>
          <p:spPr>
            <a:xfrm>
              <a:off x="3260018" y="73238"/>
              <a:ext cx="7942676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 dirty="0">
                  <a:solidFill>
                    <a:srgbClr val="1D2B42"/>
                  </a:solidFill>
                  <a:latin typeface="HK Grotesk Light"/>
                </a:rPr>
                <a:t>Method of describing the version of vehicle.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2342493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dirty="0">
                  <a:solidFill>
                    <a:srgbClr val="1D2B42"/>
                  </a:solidFill>
                  <a:latin typeface="Inter Bold"/>
                </a:rPr>
                <a:t>Car Year</a:t>
              </a:r>
            </a:p>
          </p:txBody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10743089" y="2745138"/>
            <a:ext cx="6555421" cy="3933218"/>
            <a:chOff x="0" y="133351"/>
            <a:chExt cx="8740562" cy="4643162"/>
          </a:xfrm>
        </p:grpSpPr>
        <p:sp>
          <p:nvSpPr>
            <p:cNvPr id="28" name="TextBox 28"/>
            <p:cNvSpPr txBox="1"/>
            <p:nvPr/>
          </p:nvSpPr>
          <p:spPr>
            <a:xfrm>
              <a:off x="0" y="133351"/>
              <a:ext cx="8740562" cy="3453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0080"/>
                </a:lnSpc>
              </a:pPr>
              <a:r>
                <a:rPr lang="en-US" sz="9600" spc="-480" dirty="0">
                  <a:solidFill>
                    <a:srgbClr val="1D2B42"/>
                  </a:solidFill>
                  <a:latin typeface="Inter Bold"/>
                </a:rPr>
                <a:t>Important Features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4138490"/>
              <a:ext cx="8740562" cy="6380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endParaRPr lang="en-US" sz="2800" dirty="0">
                <a:solidFill>
                  <a:srgbClr val="1D2B42"/>
                </a:solidFill>
                <a:latin typeface="HK Grotesk Light"/>
              </a:endParaRPr>
            </a:p>
          </p:txBody>
        </p:sp>
      </p:grpSp>
      <p:sp>
        <p:nvSpPr>
          <p:cNvPr id="31" name="AutoShape 10"/>
          <p:cNvSpPr/>
          <p:nvPr/>
        </p:nvSpPr>
        <p:spPr>
          <a:xfrm>
            <a:off x="914400" y="4242352"/>
            <a:ext cx="840202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32" name="AutoShape 10"/>
          <p:cNvSpPr/>
          <p:nvPr/>
        </p:nvSpPr>
        <p:spPr>
          <a:xfrm>
            <a:off x="922867" y="5258461"/>
            <a:ext cx="840202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33" name="AutoShape 10"/>
          <p:cNvSpPr/>
          <p:nvPr/>
        </p:nvSpPr>
        <p:spPr>
          <a:xfrm>
            <a:off x="922867" y="6359254"/>
            <a:ext cx="8402020" cy="9525"/>
          </a:xfrm>
          <a:prstGeom prst="rect">
            <a:avLst/>
          </a:prstGeom>
          <a:solidFill>
            <a:srgbClr val="1D2B42"/>
          </a:solidFill>
        </p:spPr>
      </p:sp>
      <p:grpSp>
        <p:nvGrpSpPr>
          <p:cNvPr id="34" name="Group 21"/>
          <p:cNvGrpSpPr/>
          <p:nvPr/>
        </p:nvGrpSpPr>
        <p:grpSpPr>
          <a:xfrm>
            <a:off x="933712" y="6580186"/>
            <a:ext cx="8402020" cy="641201"/>
            <a:chOff x="-1" y="-140418"/>
            <a:chExt cx="11202693" cy="854934"/>
          </a:xfrm>
        </p:grpSpPr>
        <p:sp>
          <p:nvSpPr>
            <p:cNvPr id="35" name="TextBox 22"/>
            <p:cNvSpPr txBox="1"/>
            <p:nvPr/>
          </p:nvSpPr>
          <p:spPr>
            <a:xfrm>
              <a:off x="4444650" y="-140418"/>
              <a:ext cx="6758042" cy="8549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 dirty="0">
                  <a:solidFill>
                    <a:srgbClr val="1D2B42"/>
                  </a:solidFill>
                  <a:latin typeface="HK Grotesk Light"/>
                </a:rPr>
                <a:t>General categorization of services offered in the car repair shops.</a:t>
              </a:r>
            </a:p>
          </p:txBody>
        </p:sp>
        <p:sp>
          <p:nvSpPr>
            <p:cNvPr id="36" name="TextBox 23"/>
            <p:cNvSpPr txBox="1"/>
            <p:nvPr/>
          </p:nvSpPr>
          <p:spPr>
            <a:xfrm>
              <a:off x="-1" y="-9525"/>
              <a:ext cx="5054251" cy="5813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dirty="0">
                  <a:solidFill>
                    <a:srgbClr val="1D2B42"/>
                  </a:solidFill>
                  <a:latin typeface="Inter Bold"/>
                </a:rPr>
                <a:t>Service Category</a:t>
              </a:r>
            </a:p>
          </p:txBody>
        </p:sp>
      </p:grpSp>
      <p:sp>
        <p:nvSpPr>
          <p:cNvPr id="38" name="AutoShape 10"/>
          <p:cNvSpPr/>
          <p:nvPr/>
        </p:nvSpPr>
        <p:spPr>
          <a:xfrm>
            <a:off x="942180" y="7423950"/>
            <a:ext cx="840202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45" name="Picture 3">
            <a:extLst>
              <a:ext uri="{FF2B5EF4-FFF2-40B4-BE49-F238E27FC236}">
                <a16:creationId xmlns:a16="http://schemas.microsoft.com/office/drawing/2014/main" id="{0E8B936D-FBE0-4B41-A587-057BAFC447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46" name="TextBox 9">
            <a:extLst>
              <a:ext uri="{FF2B5EF4-FFF2-40B4-BE49-F238E27FC236}">
                <a16:creationId xmlns:a16="http://schemas.microsoft.com/office/drawing/2014/main" id="{D0338F4B-89C8-4FC3-9115-6D9462BAC71B}"/>
              </a:ext>
            </a:extLst>
          </p:cNvPr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 err="1">
                <a:solidFill>
                  <a:srgbClr val="1D2B42"/>
                </a:solidFill>
                <a:latin typeface="Inter Bold"/>
              </a:rPr>
              <a:t>Eskwelabs</a:t>
            </a:r>
            <a:r>
              <a:rPr lang="en-US" sz="1502" spc="-30" dirty="0">
                <a:solidFill>
                  <a:srgbClr val="1D2B42"/>
                </a:solidFill>
                <a:latin typeface="Inter Bold"/>
              </a:rPr>
              <a:t> x Autoserved</a:t>
            </a:r>
          </a:p>
        </p:txBody>
      </p:sp>
    </p:spTree>
    <p:extLst>
      <p:ext uri="{BB962C8B-B14F-4D97-AF65-F5344CB8AC3E}">
        <p14:creationId xmlns:p14="http://schemas.microsoft.com/office/powerpoint/2010/main" val="394581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04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/05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42A0E5BB-3207-40DB-82F3-209472F30D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197552"/>
              </p:ext>
            </p:extLst>
          </p:nvPr>
        </p:nvGraphicFramePr>
        <p:xfrm>
          <a:off x="533401" y="999422"/>
          <a:ext cx="16616815" cy="7561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02FC49A-CAEE-4F28-A772-E8FFD732B927}"/>
              </a:ext>
            </a:extLst>
          </p:cNvPr>
          <p:cNvSpPr txBox="1"/>
          <p:nvPr/>
        </p:nvSpPr>
        <p:spPr>
          <a:xfrm>
            <a:off x="5638799" y="1562100"/>
            <a:ext cx="4915439" cy="923330"/>
          </a:xfrm>
          <a:prstGeom prst="rect">
            <a:avLst/>
          </a:prstGeom>
          <a:noFill/>
          <a:ln w="9525" cap="flat" cmpd="sng" algn="ctr">
            <a:solidFill>
              <a:srgbClr val="1F3B7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03C74"/>
                </a:solidFill>
                <a:latin typeface="HK Grotesk Light" panose="00000400000000000000" pitchFamily="50" charset="0"/>
              </a:rPr>
              <a:t>An increase of service transactions have been observed due to new customers with recently expired manufacturer warranty.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5BBE969-A931-4E2A-B973-FF29EC33785D}"/>
              </a:ext>
            </a:extLst>
          </p:cNvPr>
          <p:cNvCxnSpPr>
            <a:cxnSpLocks/>
          </p:cNvCxnSpPr>
          <p:nvPr/>
        </p:nvCxnSpPr>
        <p:spPr>
          <a:xfrm flipV="1">
            <a:off x="4953000" y="1866900"/>
            <a:ext cx="685800" cy="304800"/>
          </a:xfrm>
          <a:prstGeom prst="bentConnector3">
            <a:avLst/>
          </a:prstGeom>
          <a:ln w="19050">
            <a:solidFill>
              <a:srgbClr val="203C74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1D29268-CD30-4E05-BD03-5795A412D7E2}"/>
              </a:ext>
            </a:extLst>
          </p:cNvPr>
          <p:cNvSpPr/>
          <p:nvPr/>
        </p:nvSpPr>
        <p:spPr>
          <a:xfrm>
            <a:off x="3200400" y="1943100"/>
            <a:ext cx="4343400" cy="6095282"/>
          </a:xfrm>
          <a:prstGeom prst="rect">
            <a:avLst/>
          </a:prstGeom>
          <a:noFill/>
          <a:ln>
            <a:solidFill>
              <a:srgbClr val="203C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40D647-FC22-41FE-A19D-FBAEAE4E68D9}"/>
              </a:ext>
            </a:extLst>
          </p:cNvPr>
          <p:cNvSpPr txBox="1"/>
          <p:nvPr/>
        </p:nvSpPr>
        <p:spPr>
          <a:xfrm>
            <a:off x="8305801" y="3110355"/>
            <a:ext cx="4915439" cy="646331"/>
          </a:xfrm>
          <a:prstGeom prst="rect">
            <a:avLst/>
          </a:prstGeom>
          <a:noFill/>
          <a:ln w="28575">
            <a:solidFill>
              <a:srgbClr val="1F3B73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F3B73"/>
                </a:solidFill>
                <a:latin typeface="HK Grotesk Light" panose="00000400000000000000" pitchFamily="50" charset="0"/>
              </a:rPr>
              <a:t>Majority of the transactions (60%) are around the 30k to 80k mileage category.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BD8BA9-DD7E-4422-8AD2-FAC2B3D2EDFC}"/>
              </a:ext>
            </a:extLst>
          </p:cNvPr>
          <p:cNvCxnSpPr/>
          <p:nvPr/>
        </p:nvCxnSpPr>
        <p:spPr>
          <a:xfrm>
            <a:off x="7543800" y="3543300"/>
            <a:ext cx="762002" cy="0"/>
          </a:xfrm>
          <a:prstGeom prst="straightConnector1">
            <a:avLst/>
          </a:prstGeom>
          <a:ln w="28575">
            <a:solidFill>
              <a:srgbClr val="203C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34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4" grpId="1" animBg="1"/>
      <p:bldP spid="18" grpId="0" animBg="1"/>
      <p:bldP spid="18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1421" y="8938310"/>
            <a:ext cx="512515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05/15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1277600" y="1608582"/>
            <a:ext cx="6219312" cy="2523033"/>
            <a:chOff x="0" y="4108887"/>
            <a:chExt cx="8292417" cy="1436316"/>
          </a:xfrm>
        </p:grpSpPr>
        <p:sp>
          <p:nvSpPr>
            <p:cNvPr id="10" name="TextBox 10"/>
            <p:cNvSpPr txBox="1"/>
            <p:nvPr/>
          </p:nvSpPr>
          <p:spPr>
            <a:xfrm>
              <a:off x="0" y="4325784"/>
              <a:ext cx="8292417" cy="968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dirty="0">
                  <a:solidFill>
                    <a:srgbClr val="1D2B42"/>
                  </a:solidFill>
                  <a:latin typeface="HK Grotesk Light"/>
                </a:rPr>
                <a:t>Toyota topped the list of car manufacturers with the most service transactions.</a:t>
              </a: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0" y="4108887"/>
              <a:ext cx="8235674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13" name="AutoShape 13"/>
            <p:cNvSpPr/>
            <p:nvPr/>
          </p:nvSpPr>
          <p:spPr>
            <a:xfrm>
              <a:off x="0" y="5532503"/>
              <a:ext cx="8235674" cy="12700"/>
            </a:xfrm>
            <a:prstGeom prst="rect">
              <a:avLst/>
            </a:prstGeom>
            <a:solidFill>
              <a:srgbClr val="1D2B42"/>
            </a:solidFill>
          </p:spPr>
        </p:sp>
      </p:grp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33312CD3-24AF-4D42-A5B6-B17EF7BDA5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4630634"/>
              </p:ext>
            </p:extLst>
          </p:nvPr>
        </p:nvGraphicFramePr>
        <p:xfrm>
          <a:off x="1028700" y="1222281"/>
          <a:ext cx="9867900" cy="73671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TextBox 13"/>
          <p:cNvSpPr txBox="1"/>
          <p:nvPr/>
        </p:nvSpPr>
        <p:spPr>
          <a:xfrm>
            <a:off x="11239500" y="4597399"/>
            <a:ext cx="4909106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1D2B42"/>
                </a:solidFill>
                <a:latin typeface="HK Grotesk Light"/>
              </a:rPr>
              <a:t>Reflective of Toyota’s almost </a:t>
            </a:r>
            <a:r>
              <a:rPr lang="en-US" sz="2100" b="1" dirty="0">
                <a:solidFill>
                  <a:srgbClr val="FF0000"/>
                </a:solidFill>
                <a:latin typeface="HK Grotesk Light"/>
              </a:rPr>
              <a:t>39% market share</a:t>
            </a:r>
            <a:r>
              <a:rPr lang="en-US" sz="2100" dirty="0">
                <a:solidFill>
                  <a:srgbClr val="1D2B42"/>
                </a:solidFill>
                <a:latin typeface="HK Grotesk Light"/>
              </a:rPr>
              <a:t> of total automotive sales in the Philippines and their </a:t>
            </a:r>
            <a:r>
              <a:rPr lang="en-US" sz="2100" b="1" dirty="0">
                <a:solidFill>
                  <a:srgbClr val="FF0000"/>
                </a:solidFill>
                <a:latin typeface="HK Grotesk Light"/>
              </a:rPr>
              <a:t>parts availability in the market.</a:t>
            </a:r>
          </a:p>
          <a:p>
            <a:pPr>
              <a:lnSpc>
                <a:spcPts val="2940"/>
              </a:lnSpc>
            </a:pPr>
            <a:endParaRPr lang="en-US" sz="2100" b="1" dirty="0">
              <a:solidFill>
                <a:srgbClr val="FF0000"/>
              </a:solidFill>
              <a:latin typeface="HK Grotesk Light"/>
            </a:endParaRPr>
          </a:p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1D2B42"/>
                </a:solidFill>
                <a:latin typeface="HK Grotesk Light"/>
              </a:rPr>
              <a:t>Source: Statista.com</a:t>
            </a:r>
          </a:p>
        </p:txBody>
      </p:sp>
      <p:sp>
        <p:nvSpPr>
          <p:cNvPr id="17" name="AutoShape 7">
            <a:extLst>
              <a:ext uri="{FF2B5EF4-FFF2-40B4-BE49-F238E27FC236}">
                <a16:creationId xmlns:a16="http://schemas.microsoft.com/office/drawing/2014/main" id="{24F5C7AC-4EC7-49AB-856C-281FF19B03A9}"/>
              </a:ext>
            </a:extLst>
          </p:cNvPr>
          <p:cNvSpPr/>
          <p:nvPr/>
        </p:nvSpPr>
        <p:spPr>
          <a:xfrm>
            <a:off x="1076234" y="1190448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3BB410F5-24BF-43FD-9322-C973D7A1A8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76234" y="677494"/>
            <a:ext cx="398412" cy="398412"/>
          </a:xfrm>
          <a:prstGeom prst="rect">
            <a:avLst/>
          </a:prstGeom>
        </p:spPr>
      </p:pic>
      <p:sp>
        <p:nvSpPr>
          <p:cNvPr id="19" name="TextBox 9">
            <a:extLst>
              <a:ext uri="{FF2B5EF4-FFF2-40B4-BE49-F238E27FC236}">
                <a16:creationId xmlns:a16="http://schemas.microsoft.com/office/drawing/2014/main" id="{08D6A667-49CE-4D53-8698-F25B7E75B8D3}"/>
              </a:ext>
            </a:extLst>
          </p:cNvPr>
          <p:cNvSpPr txBox="1"/>
          <p:nvPr/>
        </p:nvSpPr>
        <p:spPr>
          <a:xfrm>
            <a:off x="1690119" y="734881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 err="1">
                <a:solidFill>
                  <a:srgbClr val="1D2B42"/>
                </a:solidFill>
                <a:latin typeface="Inter Bold"/>
              </a:rPr>
              <a:t>Eskwelabs</a:t>
            </a:r>
            <a:r>
              <a:rPr lang="en-US" sz="1502" spc="-30" dirty="0">
                <a:solidFill>
                  <a:srgbClr val="1D2B42"/>
                </a:solidFill>
                <a:latin typeface="Inter Bold"/>
              </a:rPr>
              <a:t> x Autoserved</a:t>
            </a:r>
          </a:p>
        </p:txBody>
      </p:sp>
    </p:spTree>
    <p:extLst>
      <p:ext uri="{BB962C8B-B14F-4D97-AF65-F5344CB8AC3E}">
        <p14:creationId xmlns:p14="http://schemas.microsoft.com/office/powerpoint/2010/main" val="2759191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20266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5" name="AutoShape 5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 err="1">
                <a:solidFill>
                  <a:srgbClr val="1D2B42"/>
                </a:solidFill>
                <a:latin typeface="Inter Bold"/>
              </a:rPr>
              <a:t>Eskwelabs</a:t>
            </a:r>
            <a:r>
              <a:rPr lang="en-US" sz="1502" spc="-30" dirty="0">
                <a:solidFill>
                  <a:srgbClr val="1D2B42"/>
                </a:solidFill>
                <a:latin typeface="Inter Bold"/>
              </a:rPr>
              <a:t> x Autoserved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81421" y="8938310"/>
            <a:ext cx="512515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06/15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2486910"/>
            <a:ext cx="5067300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384559"/>
                </a:solidFill>
                <a:latin typeface="HK Grotesk Light"/>
              </a:rPr>
              <a:t>The brands of Ford and Chevrolet topped the charts with the highest maintenance and repair cost per car make.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261AE165-4D5A-4654-81A5-B86AC17EB4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2326781"/>
              </p:ext>
            </p:extLst>
          </p:nvPr>
        </p:nvGraphicFramePr>
        <p:xfrm>
          <a:off x="7391400" y="2144895"/>
          <a:ext cx="9867657" cy="64445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705232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1383</TotalTime>
  <Words>2217</Words>
  <Application>Microsoft Office PowerPoint</Application>
  <PresentationFormat>Custom</PresentationFormat>
  <Paragraphs>523</Paragraphs>
  <Slides>53</Slides>
  <Notes>2</Notes>
  <HiddenSlides>32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HK Grotesk</vt:lpstr>
      <vt:lpstr>Arial</vt:lpstr>
      <vt:lpstr>Calibri</vt:lpstr>
      <vt:lpstr>HK Grotesk Light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Autoserved Exploratory Data Analysis</dc:title>
  <dc:creator>Justine Paul G. Padayao</dc:creator>
  <cp:lastModifiedBy>Justine Paul Padayao</cp:lastModifiedBy>
  <cp:revision>97</cp:revision>
  <dcterms:created xsi:type="dcterms:W3CDTF">2006-08-16T00:00:00Z</dcterms:created>
  <dcterms:modified xsi:type="dcterms:W3CDTF">2021-04-04T16:38:37Z</dcterms:modified>
  <dc:identifier>DAEZd76D70o</dc:identifier>
</cp:coreProperties>
</file>